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emf" ContentType="image/x-emf"/>
  <Default Extension="rels" ContentType="application/vnd.openxmlformats-package.relationships+xml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Layouts/slideLayout13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s/slide8.xml" ContentType="application/vnd.openxmlformats-officedocument.presentationml.slide+xml"/>
  <Override PartName="/docProps/app.xml" ContentType="application/vnd.openxmlformats-officedocument.extended-properties+xml"/>
  <Override PartName="/ppt/slides/slide4.xml" ContentType="application/vnd.openxmlformats-officedocument.presentationml.slide+xml"/>
  <Override PartName="/docProps/core.xml" ContentType="application/vnd.openxmlformats-package.core-properti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s/slide11.xml" ContentType="application/vnd.openxmlformats-officedocument.presentationml.slide+xml"/>
  <Override PartName="/ppt/slideLayouts/slideLayout36.xml" ContentType="application/vnd.openxmlformats-officedocument.presentationml.slideLayout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presentation.xml" ContentType="application/vnd.openxmlformats-officedocument.presentationml.presentation.main+xml"/>
  <Override PartName="/ppt/tableStyles.xml" ContentType="application/vnd.openxmlformats-officedocument.presentationml.tableStyles+xml"/>
  <Override PartName="/ppt/slideLayouts/slideLayout25.xml" ContentType="application/vnd.openxmlformats-officedocument.presentationml.slideLayout+xml"/>
  <Override PartName="/docProps/custom.xml" ContentType="application/vnd.openxmlformats-officedocument.custom-properties+xml"/>
  <Override PartName="/ppt/theme/theme1.xml" ContentType="application/vnd.openxmlformats-officedocument.them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sldMasterIdLst>
    <p:sldMasterId id="2147483648" r:id="rId1"/>
    <p:sldMasterId id="2147483661" r:id="rId2"/>
    <p:sldMasterId id="2147483674" r:id="rId3"/>
  </p:sldMasterIdLst>
  <p:notesMasterIdLst>
    <p:notesMasterId r:id="rId21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9144000" cy="6858000" type="screen4x3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7"/>
  </p:normalViewPr>
  <p:slideViewPr>
    <p:cSldViewPr>
      <p:cViewPr varScale="1">
        <p:scale>
          <a:sx n="108" d="100"/>
          <a:sy n="108" d="100"/>
        </p:scale>
        <p:origin x="1760" y="184"/>
      </p:cViewPr>
      <p:guideLst>
        <p:guide pos="572" orient="horz"/>
        <p:guide pos="340"/>
        <p:guide pos="5375"/>
        <p:guide pos="3838" orient="horz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theme" Target="theme/theme1.xml"/><Relationship Id="rId5" Type="http://schemas.openxmlformats.org/officeDocument/2006/relationships/theme" Target="theme/theme2.xml"/><Relationship Id="rId6" Type="http://schemas.openxmlformats.org/officeDocument/2006/relationships/theme" Target="theme/theme3.xml"/><Relationship Id="rId7" Type="http://schemas.openxmlformats.org/officeDocument/2006/relationships/theme" Target="theme/theme4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 /><Relationship Id="rId23" Type="http://schemas.openxmlformats.org/officeDocument/2006/relationships/tableStyles" Target="tableStyles.xml" /><Relationship Id="rId24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A920F07-9782-45B6-82A5-796A40A78FED}" type="datetimeFigureOut">
              <a:rPr lang="ru-RU"/>
              <a:t>26.01.2024</a:t>
            </a:fld>
            <a:endParaRPr lang="ru-RU"/>
          </a:p>
        </p:txBody>
      </p:sp>
      <p:sp>
        <p:nvSpPr>
          <p:cNvPr id="4" name="Образ слайда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5852B53-5F96-4C4A-9F1C-EE6FF202B6DE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1374775" y="1336675"/>
            <a:ext cx="4810125" cy="36083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Вместо ТС –СТВХ СТРИМ МИД РВа</a:t>
            </a: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852B53-5F96-4C4A-9F1C-EE6FF202B6DE}" type="slidenum">
              <a:rPr lang="ru-RU"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1374775" y="1336675"/>
            <a:ext cx="4810125" cy="36083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Синим фоном</a:t>
            </a: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852B53-5F96-4C4A-9F1C-EE6FF202B6DE}" type="slidenum">
              <a:rPr lang="ru-RU"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showMasterPhAnim="0" type="blank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7D549C60-2825-4503-ADF9-F20A0CEBF28D}" type="slidenum">
              <a:r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showMasterPhAnim="0" type="objOverTx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  <a:defRPr/>
            </a:pPr>
            <a:endParaRPr lang="ru-RU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 bwMode="auto">
          <a:xfrm>
            <a:off x="457110" y="1604520"/>
            <a:ext cx="822933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 bwMode="auto">
          <a:xfrm>
            <a:off x="457110" y="3682080"/>
            <a:ext cx="822933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2D5BAABC-8518-47ED-9123-72B9719DB313}" type="slidenum">
              <a:r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showMasterPhAnim="0" type="fourObj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  <a:defRPr/>
            </a:pPr>
            <a:endParaRPr lang="ru-RU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 bwMode="auto">
          <a:xfrm>
            <a:off x="457110" y="160452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 bwMode="auto">
          <a:xfrm>
            <a:off x="4673970" y="160452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 bwMode="auto">
          <a:xfrm>
            <a:off x="457110" y="368208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 bwMode="auto">
          <a:xfrm>
            <a:off x="4673970" y="368208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074C7F73-0286-4C70-864D-F70FB026FED6}" type="slidenum">
              <a:rPr/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showMasterPhAnim="0" type="blank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  <a:defRPr/>
            </a:pPr>
            <a:endParaRPr lang="ru-RU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 bwMode="auto">
          <a:xfrm>
            <a:off x="457110" y="1604520"/>
            <a:ext cx="26497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 bwMode="auto">
          <a:xfrm>
            <a:off x="3239730" y="1604520"/>
            <a:ext cx="26497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 bwMode="auto">
          <a:xfrm>
            <a:off x="6022350" y="1604520"/>
            <a:ext cx="26497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 bwMode="auto">
          <a:xfrm>
            <a:off x="457110" y="3682080"/>
            <a:ext cx="26497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 bwMode="auto">
          <a:xfrm>
            <a:off x="3239730" y="3682080"/>
            <a:ext cx="26497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 bwMode="auto">
          <a:xfrm>
            <a:off x="6022350" y="3682080"/>
            <a:ext cx="26497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9E094DBF-C175-4036-9435-C621B3F6039D}" type="slidenum">
              <a:rPr/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showMasterPhAnim="0" type="blank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 bwMode="auto"/>
        <p:txBody>
          <a:bodyPr/>
          <a:lstStyle/>
          <a:p>
            <a:pPr>
              <a:defRPr/>
            </a:pPr>
            <a:fld id="{DC563CED-D621-4B8B-9FAF-A0C3DC805C20}" type="slidenum">
              <a:r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showMasterPhAnim="0" type="tx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  <a:defRPr/>
            </a:pPr>
            <a:endParaRPr lang="ru-RU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 bwMode="auto">
          <a:xfrm>
            <a:off x="457110" y="1604520"/>
            <a:ext cx="822933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  <a:defRPr/>
            </a:pP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 bwMode="auto"/>
        <p:txBody>
          <a:bodyPr/>
          <a:lstStyle/>
          <a:p>
            <a:pPr>
              <a:defRPr/>
            </a:pPr>
            <a:fld id="{B2AB25CB-930E-45C5-8D87-F8996115417C}" type="slidenum">
              <a:r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showMasterPhAnim="0" type="obj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  <a:defRPr/>
            </a:pPr>
            <a:endParaRPr lang="ru-RU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 bwMode="auto">
          <a:xfrm>
            <a:off x="457110" y="1604520"/>
            <a:ext cx="822933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 bwMode="auto"/>
        <p:txBody>
          <a:bodyPr/>
          <a:lstStyle/>
          <a:p>
            <a:pPr>
              <a:defRPr/>
            </a:pPr>
            <a:fld id="{D0338109-E3D8-42B3-848D-15D04AAF3757}" type="slidenum">
              <a:r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showMasterPhAnim="0" type="twoObj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  <a:defRPr/>
            </a:pPr>
            <a:endParaRPr lang="ru-RU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 bwMode="auto">
          <a:xfrm>
            <a:off x="457110" y="1604520"/>
            <a:ext cx="401571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 bwMode="auto">
          <a:xfrm>
            <a:off x="4673970" y="1604520"/>
            <a:ext cx="401571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 bwMode="auto"/>
        <p:txBody>
          <a:bodyPr/>
          <a:lstStyle/>
          <a:p>
            <a:pPr>
              <a:defRPr/>
            </a:pPr>
            <a:fld id="{10F7CC3E-2268-4019-A967-B69BD498FF3C}" type="slidenum">
              <a:r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  <a:defRPr/>
            </a:pPr>
            <a:endParaRPr lang="ru-RU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 bwMode="auto"/>
        <p:txBody>
          <a:bodyPr/>
          <a:lstStyle/>
          <a:p>
            <a:pPr>
              <a:defRPr/>
            </a:pPr>
            <a:fld id="{A610E730-1746-424C-A663-95E6D442AACA}" type="slidenum">
              <a:r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showMasterPhAnim="0" type="objOnly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 bwMode="auto">
          <a:xfrm>
            <a:off x="457110" y="273600"/>
            <a:ext cx="822933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 bwMode="auto"/>
        <p:txBody>
          <a:bodyPr/>
          <a:lstStyle/>
          <a:p>
            <a:pPr>
              <a:defRPr/>
            </a:pPr>
            <a:fld id="{F5E39B98-CE18-4B99-BDCA-A29F8F33A452}" type="slidenum">
              <a:r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showMasterPhAnim="0" type="twoObjAndObj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  <a:defRPr/>
            </a:pPr>
            <a:endParaRPr lang="ru-RU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 bwMode="auto">
          <a:xfrm>
            <a:off x="457110" y="160452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 bwMode="auto">
          <a:xfrm>
            <a:off x="4673970" y="1604520"/>
            <a:ext cx="401571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 bwMode="auto">
          <a:xfrm>
            <a:off x="457110" y="368208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 bwMode="auto"/>
        <p:txBody>
          <a:bodyPr/>
          <a:lstStyle/>
          <a:p>
            <a:pPr>
              <a:defRPr/>
            </a:pPr>
            <a:fld id="{D3A36051-D058-41C2-B633-12D79AB831AC}" type="slidenum">
              <a:r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showMasterPhAnim="0" type="tx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  <a:defRPr/>
            </a:pPr>
            <a:endParaRPr lang="ru-RU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 bwMode="auto">
          <a:xfrm>
            <a:off x="457110" y="1604520"/>
            <a:ext cx="822933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  <a:defRPr/>
            </a:pP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5B506D0B-392E-4AF9-B44C-B49EDF312F2D}" type="slidenum">
              <a:rPr/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showMasterPhAnim="0" type="objAndTwoObj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  <a:defRPr/>
            </a:pPr>
            <a:endParaRPr lang="ru-RU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 bwMode="auto">
          <a:xfrm>
            <a:off x="457110" y="1604520"/>
            <a:ext cx="401571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 bwMode="auto">
          <a:xfrm>
            <a:off x="4673970" y="160452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 bwMode="auto">
          <a:xfrm>
            <a:off x="4673970" y="368208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 bwMode="auto"/>
        <p:txBody>
          <a:bodyPr/>
          <a:lstStyle/>
          <a:p>
            <a:pPr>
              <a:defRPr/>
            </a:pPr>
            <a:fld id="{3F4F7B5E-F8BC-44DE-BB99-B1C470AAC18C}" type="slidenum">
              <a:r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showMasterPhAnim="0" type="twoObjOverTx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  <a:defRPr/>
            </a:pPr>
            <a:endParaRPr lang="ru-RU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 bwMode="auto">
          <a:xfrm>
            <a:off x="457110" y="160452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 bwMode="auto">
          <a:xfrm>
            <a:off x="4673970" y="160452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 bwMode="auto">
          <a:xfrm>
            <a:off x="457110" y="3682080"/>
            <a:ext cx="822933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 bwMode="auto"/>
        <p:txBody>
          <a:bodyPr/>
          <a:lstStyle/>
          <a:p>
            <a:pPr>
              <a:defRPr/>
            </a:pPr>
            <a:fld id="{B4640143-049B-4DA1-AF23-2C9A7D3D882F}" type="slidenum">
              <a:r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showMasterPhAnim="0" type="objOverTx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  <a:defRPr/>
            </a:pPr>
            <a:endParaRPr lang="ru-RU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 bwMode="auto">
          <a:xfrm>
            <a:off x="457110" y="1604520"/>
            <a:ext cx="822933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 bwMode="auto">
          <a:xfrm>
            <a:off x="457110" y="3682080"/>
            <a:ext cx="822933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 bwMode="auto"/>
        <p:txBody>
          <a:bodyPr/>
          <a:lstStyle/>
          <a:p>
            <a:pPr>
              <a:defRPr/>
            </a:pPr>
            <a:fld id="{660544FE-7400-4FF1-96CF-7E1FDD2E169D}" type="slidenum">
              <a:r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showMasterPhAnim="0" type="fourObj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  <a:defRPr/>
            </a:pPr>
            <a:endParaRPr lang="ru-RU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 bwMode="auto">
          <a:xfrm>
            <a:off x="457110" y="160452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 bwMode="auto">
          <a:xfrm>
            <a:off x="4673970" y="160452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 bwMode="auto">
          <a:xfrm>
            <a:off x="457110" y="368208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 bwMode="auto">
          <a:xfrm>
            <a:off x="4673970" y="368208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 bwMode="auto"/>
        <p:txBody>
          <a:bodyPr/>
          <a:lstStyle/>
          <a:p>
            <a:pPr>
              <a:defRPr/>
            </a:pPr>
            <a:fld id="{41367F8F-B3B6-4A50-8741-E0E76A06BEC2}" type="slidenum">
              <a:rPr/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showMasterPhAnim="0" type="blank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  <a:defRPr/>
            </a:pPr>
            <a:endParaRPr lang="ru-RU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 bwMode="auto">
          <a:xfrm>
            <a:off x="457110" y="1604520"/>
            <a:ext cx="26497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 bwMode="auto">
          <a:xfrm>
            <a:off x="3239730" y="1604520"/>
            <a:ext cx="26497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 bwMode="auto">
          <a:xfrm>
            <a:off x="6022350" y="1604520"/>
            <a:ext cx="26497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 bwMode="auto">
          <a:xfrm>
            <a:off x="457110" y="3682080"/>
            <a:ext cx="26497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 bwMode="auto">
          <a:xfrm>
            <a:off x="3239730" y="3682080"/>
            <a:ext cx="26497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 bwMode="auto">
          <a:xfrm>
            <a:off x="6022350" y="3682080"/>
            <a:ext cx="26497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 bwMode="auto"/>
        <p:txBody>
          <a:bodyPr/>
          <a:lstStyle/>
          <a:p>
            <a:pPr>
              <a:defRPr/>
            </a:pPr>
            <a:fld id="{243C6EB8-1501-47B5-8142-48862061C695}" type="slidenum">
              <a:rPr/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showMasterPhAnim="0" type="blank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 bwMode="auto"/>
        <p:txBody>
          <a:bodyPr/>
          <a:lstStyle/>
          <a:p>
            <a:pPr>
              <a:defRPr/>
            </a:pPr>
            <a:fld id="{7187353C-6764-4C11-B82B-8D678C08F045}" type="slidenum">
              <a:r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showMasterPhAnim="0" type="tx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  <a:defRPr/>
            </a:pPr>
            <a:endParaRPr lang="ru-RU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 bwMode="auto">
          <a:xfrm>
            <a:off x="457110" y="1604520"/>
            <a:ext cx="822933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  <a:defRPr/>
            </a:pP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 bwMode="auto"/>
        <p:txBody>
          <a:bodyPr/>
          <a:lstStyle/>
          <a:p>
            <a:pPr>
              <a:defRPr/>
            </a:pPr>
            <a:fld id="{746A4F9D-C696-4774-BBC1-BA92B59FC2D7}" type="slidenum">
              <a:r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showMasterPhAnim="0" type="obj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  <a:defRPr/>
            </a:pPr>
            <a:endParaRPr lang="ru-RU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 bwMode="auto">
          <a:xfrm>
            <a:off x="457110" y="1604520"/>
            <a:ext cx="822933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 bwMode="auto"/>
        <p:txBody>
          <a:bodyPr/>
          <a:lstStyle/>
          <a:p>
            <a:pPr>
              <a:defRPr/>
            </a:pPr>
            <a:fld id="{E45A55B3-ADE0-49BF-B67A-94D95E89D360}" type="slidenum">
              <a:r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showMasterPhAnim="0" type="twoObj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  <a:defRPr/>
            </a:pPr>
            <a:endParaRPr lang="ru-RU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 bwMode="auto">
          <a:xfrm>
            <a:off x="457110" y="1604520"/>
            <a:ext cx="401571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 bwMode="auto">
          <a:xfrm>
            <a:off x="4673970" y="1604520"/>
            <a:ext cx="401571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 bwMode="auto"/>
        <p:txBody>
          <a:bodyPr/>
          <a:lstStyle/>
          <a:p>
            <a:pPr>
              <a:defRPr/>
            </a:pPr>
            <a:fld id="{FD2066D9-77A6-4836-A37A-0DDC4705A0CD}" type="slidenum">
              <a:r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  <a:defRPr/>
            </a:pPr>
            <a:endParaRPr lang="ru-RU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 bwMode="auto"/>
        <p:txBody>
          <a:bodyPr/>
          <a:lstStyle/>
          <a:p>
            <a:pPr>
              <a:defRPr/>
            </a:pPr>
            <a:fld id="{7DC32DCE-4B90-4782-8951-A5BEB515106B}" type="slidenum">
              <a:r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showMasterPhAnim="0" type="obj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  <a:defRPr/>
            </a:pPr>
            <a:endParaRPr lang="ru-RU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 bwMode="auto">
          <a:xfrm>
            <a:off x="457110" y="1604520"/>
            <a:ext cx="822933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21E77BEC-01B7-458D-B5A8-FFCBD308E51F}" type="slidenum">
              <a:r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showMasterPhAnim="0" type="objOnly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 bwMode="auto">
          <a:xfrm>
            <a:off x="457110" y="273600"/>
            <a:ext cx="822933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 bwMode="auto"/>
        <p:txBody>
          <a:bodyPr/>
          <a:lstStyle/>
          <a:p>
            <a:pPr>
              <a:defRPr/>
            </a:pPr>
            <a:fld id="{70ED84A4-E591-4233-B82B-FAEDDBF0E6B9}" type="slidenum">
              <a:r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showMasterPhAnim="0" type="twoObjAndObj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  <a:defRPr/>
            </a:pPr>
            <a:endParaRPr lang="ru-RU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 bwMode="auto">
          <a:xfrm>
            <a:off x="457110" y="160452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 bwMode="auto">
          <a:xfrm>
            <a:off x="4673970" y="1604520"/>
            <a:ext cx="401571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 bwMode="auto">
          <a:xfrm>
            <a:off x="457110" y="368208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 bwMode="auto"/>
        <p:txBody>
          <a:bodyPr/>
          <a:lstStyle/>
          <a:p>
            <a:pPr>
              <a:defRPr/>
            </a:pPr>
            <a:fld id="{13622D4B-91C0-4421-B58B-8BA9C021A395}" type="slidenum">
              <a:r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showMasterPhAnim="0" type="objAndTwoObj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  <a:defRPr/>
            </a:pPr>
            <a:endParaRPr lang="ru-RU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 bwMode="auto">
          <a:xfrm>
            <a:off x="457110" y="1604520"/>
            <a:ext cx="401571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 bwMode="auto">
          <a:xfrm>
            <a:off x="4673970" y="160452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 bwMode="auto">
          <a:xfrm>
            <a:off x="4673970" y="368208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 bwMode="auto"/>
        <p:txBody>
          <a:bodyPr/>
          <a:lstStyle/>
          <a:p>
            <a:pPr>
              <a:defRPr/>
            </a:pPr>
            <a:fld id="{C4335196-862C-40E0-8B81-2182DC759745}" type="slidenum">
              <a:r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showMasterPhAnim="0" type="twoObjOverTx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  <a:defRPr/>
            </a:pPr>
            <a:endParaRPr lang="ru-RU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 bwMode="auto">
          <a:xfrm>
            <a:off x="457110" y="160452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 bwMode="auto">
          <a:xfrm>
            <a:off x="4673970" y="160452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 bwMode="auto">
          <a:xfrm>
            <a:off x="457110" y="3682080"/>
            <a:ext cx="822933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 bwMode="auto"/>
        <p:txBody>
          <a:bodyPr/>
          <a:lstStyle/>
          <a:p>
            <a:pPr>
              <a:defRPr/>
            </a:pPr>
            <a:fld id="{C5ABDEBA-D74D-4F71-870F-8DEB7491C948}" type="slidenum">
              <a:r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showMasterPhAnim="0" type="objOverTx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  <a:defRPr/>
            </a:pPr>
            <a:endParaRPr lang="ru-RU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 bwMode="auto">
          <a:xfrm>
            <a:off x="457110" y="1604520"/>
            <a:ext cx="822933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 bwMode="auto">
          <a:xfrm>
            <a:off x="457110" y="3682080"/>
            <a:ext cx="822933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 bwMode="auto"/>
        <p:txBody>
          <a:bodyPr/>
          <a:lstStyle/>
          <a:p>
            <a:pPr>
              <a:defRPr/>
            </a:pPr>
            <a:fld id="{FB11AA80-8459-430B-8C14-DADCBEF8365C}" type="slidenum">
              <a:r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showMasterPhAnim="0" type="fourObj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  <a:defRPr/>
            </a:pPr>
            <a:endParaRPr lang="ru-RU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 bwMode="auto">
          <a:xfrm>
            <a:off x="457110" y="160452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 bwMode="auto">
          <a:xfrm>
            <a:off x="4673970" y="160452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 bwMode="auto">
          <a:xfrm>
            <a:off x="457110" y="368208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 bwMode="auto">
          <a:xfrm>
            <a:off x="4673970" y="368208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 bwMode="auto"/>
        <p:txBody>
          <a:bodyPr/>
          <a:lstStyle/>
          <a:p>
            <a:pPr>
              <a:defRPr/>
            </a:pPr>
            <a:fld id="{6A95A273-C2F8-4D20-BF2A-33E09012C1C6}" type="slidenum">
              <a:rPr/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showMasterPhAnim="0" type="blank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  <a:defRPr/>
            </a:pPr>
            <a:endParaRPr lang="ru-RU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 bwMode="auto">
          <a:xfrm>
            <a:off x="457110" y="1604520"/>
            <a:ext cx="26497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 bwMode="auto">
          <a:xfrm>
            <a:off x="3239730" y="1604520"/>
            <a:ext cx="26497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 bwMode="auto">
          <a:xfrm>
            <a:off x="6022350" y="1604520"/>
            <a:ext cx="26497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 bwMode="auto">
          <a:xfrm>
            <a:off x="457110" y="3682080"/>
            <a:ext cx="26497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 bwMode="auto">
          <a:xfrm>
            <a:off x="3239730" y="3682080"/>
            <a:ext cx="26497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 bwMode="auto">
          <a:xfrm>
            <a:off x="6022350" y="3682080"/>
            <a:ext cx="26497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 bwMode="auto"/>
        <p:txBody>
          <a:bodyPr/>
          <a:lstStyle/>
          <a:p>
            <a:pPr>
              <a:defRPr/>
            </a:pPr>
            <a:fld id="{C01A09FF-72FB-4EC7-BD09-D3FF29271191}" type="slidenum">
              <a:rPr/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showMasterPhAnim="0" type="twoObj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  <a:defRPr/>
            </a:pPr>
            <a:endParaRPr lang="ru-RU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 bwMode="auto">
          <a:xfrm>
            <a:off x="457110" y="1604520"/>
            <a:ext cx="401571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 bwMode="auto">
          <a:xfrm>
            <a:off x="4673970" y="1604520"/>
            <a:ext cx="401571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30262637-B4FD-4D64-AB89-E535A663F621}" type="slidenum">
              <a:r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  <a:defRPr/>
            </a:pPr>
            <a:endParaRPr lang="ru-RU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BFD3408A-9706-4D6A-AE60-2B38F6E80E18}" type="slidenum">
              <a:r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showMasterPhAnim="0" type="objOnly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 bwMode="auto">
          <a:xfrm>
            <a:off x="457110" y="273600"/>
            <a:ext cx="822933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4BA5AAE2-D017-4190-9B46-B2AD1E11AEB7}" type="slidenum">
              <a:r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showMasterPhAnim="0" type="twoObjAndObj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  <a:defRPr/>
            </a:pPr>
            <a:endParaRPr lang="ru-RU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 bwMode="auto">
          <a:xfrm>
            <a:off x="457110" y="160452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 bwMode="auto">
          <a:xfrm>
            <a:off x="4673970" y="1604520"/>
            <a:ext cx="401571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 bwMode="auto">
          <a:xfrm>
            <a:off x="457110" y="368208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97804A61-0F6D-4F67-8442-F635474E6E35}" type="slidenum">
              <a:r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showMasterPhAnim="0" type="objAndTwoObj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  <a:defRPr/>
            </a:pPr>
            <a:endParaRPr lang="ru-RU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 bwMode="auto">
          <a:xfrm>
            <a:off x="457110" y="1604520"/>
            <a:ext cx="401571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 bwMode="auto">
          <a:xfrm>
            <a:off x="4673970" y="160452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 bwMode="auto">
          <a:xfrm>
            <a:off x="4673970" y="368208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D47A1405-627D-4347-869E-8B81F85D6772}" type="slidenum">
              <a:r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showMasterPhAnim="0" type="twoObjOverTx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 bwMode="auto"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  <a:defRPr/>
            </a:pPr>
            <a:endParaRPr lang="ru-RU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 bwMode="auto">
          <a:xfrm>
            <a:off x="457110" y="160452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 bwMode="auto">
          <a:xfrm>
            <a:off x="4673970" y="1604520"/>
            <a:ext cx="401571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 bwMode="auto">
          <a:xfrm>
            <a:off x="457110" y="3682080"/>
            <a:ext cx="822933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D51BD1E5-68D6-4FE7-BE34-863FA6ECFDE4}" type="slidenum">
              <a:r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/Relationships>
</file>

<file path=ppt/slideMasters/_rels/slideMaster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/Relationships>
</file>

<file path=ppt/slideMasters/_rels/slideMaster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ftr" idx="1"/>
          </p:nvPr>
        </p:nvSpPr>
        <p:spPr bwMode="auto">
          <a:xfrm>
            <a:off x="3028860" y="6356520"/>
            <a:ext cx="3083670" cy="361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05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>
              <a:defRPr/>
            </a:pPr>
            <a:r>
              <a:rPr lang="ru-RU"/>
              <a:t>&lt;нижний колонтитул&gt;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sldNum" idx="2"/>
          </p:nvPr>
        </p:nvSpPr>
        <p:spPr bwMode="auto">
          <a:xfrm>
            <a:off x="6457860" y="6356520"/>
            <a:ext cx="2054970" cy="361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>
              <a:defRPr/>
            </a:pPr>
            <a:endParaRPr lang="ru-RU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3"/>
          </p:nvPr>
        </p:nvSpPr>
        <p:spPr bwMode="auto">
          <a:xfrm>
            <a:off x="628560" y="6356520"/>
            <a:ext cx="2054970" cy="361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ru-RU" sz="105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>
              <a:defRPr/>
            </a:pPr>
            <a:r>
              <a:rPr lang="ru-RU"/>
              <a:t>&lt;дата/время&gt;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 bwMode="auto"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  <a:defRPr/>
            </a:pPr>
            <a:r>
              <a:rPr lang="ru-RU" sz="135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 bwMode="auto">
          <a:xfrm>
            <a:off x="457110" y="1604520"/>
            <a:ext cx="822933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1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/>
          </a:p>
          <a:p>
            <a:pPr marL="648000" lvl="1" indent="-243000">
              <a:lnSpc>
                <a:spcPct val="90000"/>
              </a:lnSpc>
              <a:spcBef>
                <a:spcPts val="851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ru-RU" sz="15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/>
          </a:p>
          <a:p>
            <a:pPr marL="972000" lvl="2" indent="-216000">
              <a:lnSpc>
                <a:spcPct val="90000"/>
              </a:lnSpc>
              <a:spcBef>
                <a:spcPts val="638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135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/>
          </a:p>
          <a:p>
            <a:pPr marL="1296000" lvl="3" indent="-162000">
              <a:lnSpc>
                <a:spcPct val="90000"/>
              </a:lnSpc>
              <a:spcBef>
                <a:spcPts val="425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ru-RU" sz="135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/>
          </a:p>
          <a:p>
            <a:pPr marL="1620000" lvl="4" indent="-162000">
              <a:lnSpc>
                <a:spcPct val="90000"/>
              </a:lnSpc>
              <a:spcBef>
                <a:spcPts val="212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15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/>
          </a:p>
          <a:p>
            <a:pPr marL="1944000" lvl="5" indent="-162000">
              <a:lnSpc>
                <a:spcPct val="90000"/>
              </a:lnSpc>
              <a:spcBef>
                <a:spcPts val="212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15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/>
          </a:p>
          <a:p>
            <a:pPr marL="2268000" lvl="6" indent="-162000">
              <a:lnSpc>
                <a:spcPct val="90000"/>
              </a:lnSpc>
              <a:spcBef>
                <a:spcPts val="212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15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indent="0"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00" indent="-243000" algn="l" defTabSz="685800">
        <a:lnSpc>
          <a:spcPct val="90000"/>
        </a:lnSpc>
        <a:spcBef>
          <a:spcPts val="1063"/>
        </a:spcBef>
        <a:buClr>
          <a:srgbClr val="000000"/>
        </a:buClr>
        <a:buSzPct val="45000"/>
        <a:buFont typeface="Wingdings"/>
        <a:buChar char="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 bwMode="auto">
          <a:xfrm>
            <a:off x="457111" y="273600"/>
            <a:ext cx="8229059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  <a:defRPr/>
            </a:pPr>
            <a:r>
              <a:rPr lang="ru-RU" sz="33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/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 bwMode="auto">
          <a:xfrm>
            <a:off x="457111" y="1604520"/>
            <a:ext cx="8229059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1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/>
          </a:p>
          <a:p>
            <a:pPr marL="648000" lvl="1" indent="-243000">
              <a:lnSpc>
                <a:spcPct val="90000"/>
              </a:lnSpc>
              <a:spcBef>
                <a:spcPts val="851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ru-RU" sz="21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/>
          </a:p>
          <a:p>
            <a:pPr marL="972000" lvl="2" indent="-216000">
              <a:lnSpc>
                <a:spcPct val="90000"/>
              </a:lnSpc>
              <a:spcBef>
                <a:spcPts val="638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1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/>
          </a:p>
          <a:p>
            <a:pPr marL="1296000" lvl="3" indent="-162000">
              <a:lnSpc>
                <a:spcPct val="90000"/>
              </a:lnSpc>
              <a:spcBef>
                <a:spcPts val="425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ru-RU" sz="21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/>
          </a:p>
          <a:p>
            <a:pPr marL="1620000" lvl="4" indent="-162000">
              <a:lnSpc>
                <a:spcPct val="90000"/>
              </a:lnSpc>
              <a:spcBef>
                <a:spcPts val="212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1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/>
          </a:p>
          <a:p>
            <a:pPr marL="1944000" lvl="5" indent="-162000">
              <a:lnSpc>
                <a:spcPct val="90000"/>
              </a:lnSpc>
              <a:spcBef>
                <a:spcPts val="212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1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/>
          </a:p>
          <a:p>
            <a:pPr marL="2268000" lvl="6" indent="-162000">
              <a:lnSpc>
                <a:spcPct val="90000"/>
              </a:lnSpc>
              <a:spcBef>
                <a:spcPts val="212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1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/>
          </a:p>
        </p:txBody>
      </p:sp>
      <p:sp>
        <p:nvSpPr>
          <p:cNvPr id="43" name="PlaceHolder 3"/>
          <p:cNvSpPr>
            <a:spLocks noGrp="1"/>
          </p:cNvSpPr>
          <p:nvPr>
            <p:ph type="ftr" idx="4"/>
          </p:nvPr>
        </p:nvSpPr>
        <p:spPr bwMode="auto">
          <a:xfrm>
            <a:off x="3028860" y="6356520"/>
            <a:ext cx="3083670" cy="361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05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>
              <a:defRPr/>
            </a:pPr>
            <a:r>
              <a:rPr lang="ru-RU"/>
              <a:t>&lt;нижний колонтитул&gt;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sldNum" idx="5"/>
          </p:nvPr>
        </p:nvSpPr>
        <p:spPr bwMode="auto">
          <a:xfrm>
            <a:off x="6457860" y="6356520"/>
            <a:ext cx="2054970" cy="361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>
              <a:defRPr/>
            </a:pPr>
            <a:endParaRPr lang="ru-RU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dt" idx="6"/>
          </p:nvPr>
        </p:nvSpPr>
        <p:spPr bwMode="auto">
          <a:xfrm>
            <a:off x="628560" y="6356520"/>
            <a:ext cx="2054970" cy="361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ru-RU" sz="105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>
              <a:defRPr/>
            </a:pPr>
            <a:r>
              <a:rPr lang="ru-RU"/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indent="0"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00" indent="-243000" algn="l" defTabSz="685800">
        <a:lnSpc>
          <a:spcPct val="90000"/>
        </a:lnSpc>
        <a:spcBef>
          <a:spcPts val="1063"/>
        </a:spcBef>
        <a:buClr>
          <a:srgbClr val="000000"/>
        </a:buClr>
        <a:buSzPct val="45000"/>
        <a:buFont typeface="Wingdings"/>
        <a:buChar char="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 bwMode="auto">
          <a:xfrm>
            <a:off x="457111" y="273600"/>
            <a:ext cx="8229059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  <a:defRPr/>
            </a:pPr>
            <a:r>
              <a:rPr lang="ru-RU" sz="33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/>
          </a:p>
        </p:txBody>
      </p:sp>
      <p:sp>
        <p:nvSpPr>
          <p:cNvPr id="83" name="PlaceHolder 2"/>
          <p:cNvSpPr>
            <a:spLocks noGrp="1"/>
          </p:cNvSpPr>
          <p:nvPr>
            <p:ph type="ftr" idx="7"/>
          </p:nvPr>
        </p:nvSpPr>
        <p:spPr bwMode="auto">
          <a:xfrm>
            <a:off x="3028860" y="6356520"/>
            <a:ext cx="3083670" cy="361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05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>
              <a:defRPr/>
            </a:pPr>
            <a:r>
              <a:rPr lang="ru-RU"/>
              <a:t>&lt;нижний колонтитул&gt;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sldNum" idx="8"/>
          </p:nvPr>
        </p:nvSpPr>
        <p:spPr bwMode="auto">
          <a:xfrm>
            <a:off x="6457860" y="6356520"/>
            <a:ext cx="2054970" cy="361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>
              <a:defRPr/>
            </a:pPr>
            <a:endParaRPr lang="ru-RU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dt" idx="9"/>
          </p:nvPr>
        </p:nvSpPr>
        <p:spPr bwMode="auto">
          <a:xfrm>
            <a:off x="628560" y="6356520"/>
            <a:ext cx="2054970" cy="361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ru-RU" sz="105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>
              <a:defRPr/>
            </a:pPr>
            <a:r>
              <a:rPr lang="ru-RU"/>
              <a:t>&lt;дата/время&gt;</a:t>
            </a: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 bwMode="auto">
          <a:xfrm>
            <a:off x="457110" y="1604520"/>
            <a:ext cx="822933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1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/>
          </a:p>
          <a:p>
            <a:pPr marL="648000" lvl="1" indent="-243000">
              <a:lnSpc>
                <a:spcPct val="90000"/>
              </a:lnSpc>
              <a:spcBef>
                <a:spcPts val="851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ru-RU" sz="15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/>
          </a:p>
          <a:p>
            <a:pPr marL="972000" lvl="2" indent="-216000">
              <a:lnSpc>
                <a:spcPct val="90000"/>
              </a:lnSpc>
              <a:spcBef>
                <a:spcPts val="638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135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/>
          </a:p>
          <a:p>
            <a:pPr marL="1296000" lvl="3" indent="-162000">
              <a:lnSpc>
                <a:spcPct val="90000"/>
              </a:lnSpc>
              <a:spcBef>
                <a:spcPts val="425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ru-RU" sz="135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/>
          </a:p>
          <a:p>
            <a:pPr marL="1620000" lvl="4" indent="-162000">
              <a:lnSpc>
                <a:spcPct val="90000"/>
              </a:lnSpc>
              <a:spcBef>
                <a:spcPts val="212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15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/>
          </a:p>
          <a:p>
            <a:pPr marL="1944000" lvl="5" indent="-162000">
              <a:lnSpc>
                <a:spcPct val="90000"/>
              </a:lnSpc>
              <a:spcBef>
                <a:spcPts val="212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15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/>
          </a:p>
          <a:p>
            <a:pPr marL="2268000" lvl="6" indent="-162000">
              <a:lnSpc>
                <a:spcPct val="90000"/>
              </a:lnSpc>
              <a:spcBef>
                <a:spcPts val="212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15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indent="0"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00" indent="-243000" algn="l" defTabSz="685800">
        <a:lnSpc>
          <a:spcPct val="90000"/>
        </a:lnSpc>
        <a:spcBef>
          <a:spcPts val="1063"/>
        </a:spcBef>
        <a:buClr>
          <a:srgbClr val="000000"/>
        </a:buClr>
        <a:buSzPct val="45000"/>
        <a:buFont typeface="Wingdings"/>
        <a:buChar char="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5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7.png"/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5" Type="http://schemas.openxmlformats.org/officeDocument/2006/relationships/image" Target="../media/image45.emf"/><Relationship Id="rId6" Type="http://schemas.openxmlformats.org/officeDocument/2006/relationships/image" Target="../media/image46.emf"/><Relationship Id="rId7" Type="http://schemas.openxmlformats.org/officeDocument/2006/relationships/image" Target="../media/image47.emf"/><Relationship Id="rId8" Type="http://schemas.openxmlformats.org/officeDocument/2006/relationships/image" Target="../media/image48.emf"/><Relationship Id="rId9" Type="http://schemas.openxmlformats.org/officeDocument/2006/relationships/image" Target="../media/image49.emf"/><Relationship Id="rId10" Type="http://schemas.openxmlformats.org/officeDocument/2006/relationships/image" Target="../media/image50.emf"/><Relationship Id="rId11" Type="http://schemas.openxmlformats.org/officeDocument/2006/relationships/image" Target="../media/image51.emf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52.png"/><Relationship Id="rId4" Type="http://schemas.openxmlformats.org/officeDocument/2006/relationships/image" Target="../media/image42.png"/><Relationship Id="rId5" Type="http://schemas.openxmlformats.org/officeDocument/2006/relationships/hyperlink" Target="http://iot.decast.com/" TargetMode="External"/><Relationship Id="rId6" Type="http://schemas.openxmlformats.org/officeDocument/2006/relationships/image" Target="../media/image53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hyperlink" Target="mailto:voda@decast.com" TargetMode="External"/><Relationship Id="rId4" Type="http://schemas.openxmlformats.org/officeDocument/2006/relationships/hyperlink" Target="http://www.decast.com/" TargetMode="External"/><Relationship Id="rId5" Type="http://schemas.openxmlformats.org/officeDocument/2006/relationships/image" Target="../media/image2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13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jp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.png"/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3" Type="http://schemas.openxmlformats.org/officeDocument/2006/relationships/image" Target="../media/image30.png"/><Relationship Id="rId14" Type="http://schemas.openxmlformats.org/officeDocument/2006/relationships/image" Target="../media/image40.png"/><Relationship Id="rId15" Type="http://schemas.openxmlformats.org/officeDocument/2006/relationships/image" Target="../media/image41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>
  <p:cSld>
    <p:bg>
      <p:bgPr>
        <a:blipFill>
          <a:blip r:embed="rId2">
            <a:lum/>
            <a:alphaModFix amt="72000"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1620993" name="Прямоугольник 161620992"/>
          <p:cNvSpPr/>
          <p:nvPr/>
        </p:nvSpPr>
        <p:spPr bwMode="auto">
          <a:xfrm>
            <a:off x="0" y="15268"/>
            <a:ext cx="9257717" cy="6857999"/>
          </a:xfrm>
          <a:prstGeom prst="rect">
            <a:avLst/>
          </a:prstGeom>
          <a:gradFill>
            <a:gsLst>
              <a:gs pos="23000">
                <a:schemeClr val="tx1">
                  <a:lumMod val="85000"/>
                  <a:lumOff val="15000"/>
                  <a:alpha val="52000"/>
                </a:schemeClr>
              </a:gs>
              <a:gs pos="100000">
                <a:srgbClr val="FFFFFF">
                  <a:alpha val="52000"/>
                </a:srgbClr>
              </a:gs>
            </a:gsLst>
            <a:lin ang="0" scaled="1"/>
          </a:gradFill>
          <a:ln w="12699" cap="flat" cmpd="sng" algn="ctr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sz="1350"/>
          </a:p>
        </p:txBody>
      </p:sp>
      <p:pic>
        <p:nvPicPr>
          <p:cNvPr id="92" name="Рисунок 122"/>
          <p:cNvPicPr/>
          <p:nvPr/>
        </p:nvPicPr>
        <p:blipFill>
          <a:blip r:embed="rId3"/>
          <a:stretch/>
        </p:blipFill>
        <p:spPr bwMode="auto">
          <a:xfrm>
            <a:off x="518358" y="4293096"/>
            <a:ext cx="1749385" cy="1792667"/>
          </a:xfrm>
          <a:prstGeom prst="rect">
            <a:avLst/>
          </a:prstGeom>
          <a:ln w="0">
            <a:noFill/>
          </a:ln>
        </p:spPr>
      </p:pic>
      <p:sp>
        <p:nvSpPr>
          <p:cNvPr id="91" name="Прямоугольник 4"/>
          <p:cNvSpPr/>
          <p:nvPr/>
        </p:nvSpPr>
        <p:spPr bwMode="auto">
          <a:xfrm>
            <a:off x="539750" y="548680"/>
            <a:ext cx="7965832" cy="173015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67500" tIns="33750" rIns="67500" bIns="3375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3600" b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УМНЫЕ ТЕХНИЧЕСКИЕ РЕШЕНИЯ ДЛЯ СИСТЕМЫ УЧЕТА ЭНЕРГОРЕСУРСОВ</a:t>
            </a:r>
            <a:endParaRPr sz="3600" spc="-1" dirty="0">
              <a:solidFill>
                <a:srgbClr val="FFFFFF"/>
              </a:solidFill>
            </a:endParaRPr>
          </a:p>
        </p:txBody>
      </p:sp>
      <p:pic>
        <p:nvPicPr>
          <p:cNvPr id="12" name="Рисунок 35"/>
          <p:cNvPicPr/>
          <p:nvPr/>
        </p:nvPicPr>
        <p:blipFill>
          <a:blip r:embed="rId4"/>
          <a:stretch/>
        </p:blipFill>
        <p:spPr bwMode="auto">
          <a:xfrm>
            <a:off x="6468802" y="7029206"/>
            <a:ext cx="791531" cy="1171973"/>
          </a:xfrm>
          <a:prstGeom prst="rect">
            <a:avLst/>
          </a:prstGeom>
          <a:ln w="0">
            <a:noFill/>
          </a:ln>
        </p:spPr>
      </p:pic>
      <p:sp>
        <p:nvSpPr>
          <p:cNvPr id="11698453" name="Прямоугольник 11698452"/>
          <p:cNvSpPr/>
          <p:nvPr/>
        </p:nvSpPr>
        <p:spPr bwMode="auto">
          <a:xfrm>
            <a:off x="-5958" y="2745161"/>
            <a:ext cx="4937997" cy="539823"/>
          </a:xfrm>
          <a:prstGeom prst="rect">
            <a:avLst/>
          </a:prstGeom>
          <a:solidFill>
            <a:schemeClr val="accent6">
              <a:lumMod val="20000"/>
              <a:lumOff val="80000"/>
              <a:alpha val="43000"/>
            </a:schemeClr>
          </a:solidFill>
          <a:ln w="12700" cap="flat" cmpd="sng" algn="ctr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sz="1350"/>
          </a:p>
        </p:txBody>
      </p:sp>
      <p:sp>
        <p:nvSpPr>
          <p:cNvPr id="339743628" name="Прямоугольник 4"/>
          <p:cNvSpPr/>
          <p:nvPr/>
        </p:nvSpPr>
        <p:spPr bwMode="auto">
          <a:xfrm>
            <a:off x="539750" y="2747860"/>
            <a:ext cx="6759690" cy="483658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67500" tIns="33750" rIns="67500" bIns="3375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2700" b="1" spc="14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для водоканалов и РСО</a:t>
            </a:r>
            <a:endParaRPr sz="27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140768545" name="Рисунок 214076854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-631523" y="6937199"/>
            <a:ext cx="1669647" cy="1179857"/>
          </a:xfrm>
          <a:prstGeom prst="rect">
            <a:avLst/>
          </a:prstGeom>
        </p:spPr>
      </p:pic>
      <p:pic>
        <p:nvPicPr>
          <p:cNvPr id="560546054" name="Рисунок 560546053"/>
          <p:cNvPicPr/>
          <p:nvPr/>
        </p:nvPicPr>
        <p:blipFill>
          <a:blip r:embed="rId6"/>
          <a:stretch/>
        </p:blipFill>
        <p:spPr bwMode="auto">
          <a:xfrm>
            <a:off x="4125557" y="3522064"/>
            <a:ext cx="4686490" cy="2848822"/>
          </a:xfrm>
          <a:prstGeom prst="rect">
            <a:avLst/>
          </a:prstGeom>
          <a:ln w="0"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771800" y="3677919"/>
            <a:ext cx="3915365" cy="293652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>
  <p:cSld>
    <p:bg>
      <p:bgPr>
        <a:gradFill rotWithShape="0">
          <a:gsLst>
            <a:gs pos="0">
              <a:srgbClr val="0F346A"/>
            </a:gs>
            <a:gs pos="100000">
              <a:srgbClr val="03213C"/>
            </a:gs>
          </a:gsLst>
          <a:lin ang="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40" name="Рисунок 3"/>
          <p:cNvPicPr/>
          <p:nvPr/>
        </p:nvPicPr>
        <p:blipFill>
          <a:blip r:embed="rId2"/>
          <a:srcRect t="74794"/>
          <a:stretch/>
        </p:blipFill>
        <p:spPr bwMode="auto">
          <a:xfrm>
            <a:off x="7355613" y="628568"/>
            <a:ext cx="1177200" cy="300780"/>
          </a:xfrm>
          <a:prstGeom prst="rect">
            <a:avLst/>
          </a:prstGeom>
          <a:ln w="0">
            <a:noFill/>
          </a:ln>
        </p:spPr>
      </p:pic>
      <p:sp>
        <p:nvSpPr>
          <p:cNvPr id="241" name="Прямоугольник 4"/>
          <p:cNvSpPr/>
          <p:nvPr/>
        </p:nvSpPr>
        <p:spPr bwMode="auto">
          <a:xfrm>
            <a:off x="467544" y="548680"/>
            <a:ext cx="6543450" cy="9455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2700" b="1" spc="-1" dirty="0">
                <a:solidFill>
                  <a:srgbClr val="FFFFFF"/>
                </a:solidFill>
                <a:latin typeface="Arial Black"/>
                <a:ea typeface="DejaVu Sans"/>
              </a:rPr>
              <a:t>Функционал </a:t>
            </a:r>
            <a:r>
              <a:rPr lang="ru-RU" sz="2700" b="1" spc="-1" dirty="0">
                <a:solidFill>
                  <a:srgbClr val="37BAEC"/>
                </a:solidFill>
                <a:latin typeface="Arial Black"/>
                <a:ea typeface="DejaVu Sans"/>
              </a:rPr>
              <a:t>Декаст.Облако</a:t>
            </a:r>
            <a:endParaRPr lang="ru-RU" sz="2700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2" name="Прямоугольник 36"/>
          <p:cNvSpPr/>
          <p:nvPr/>
        </p:nvSpPr>
        <p:spPr bwMode="auto">
          <a:xfrm>
            <a:off x="395536" y="3356991"/>
            <a:ext cx="3856410" cy="316835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 marL="106380" indent="-106380">
              <a:buClr>
                <a:srgbClr val="37BAEC"/>
              </a:buClr>
              <a:buFont typeface="Arial"/>
              <a:buChar char="•"/>
              <a:defRPr/>
            </a:pPr>
            <a:r>
              <a:rPr lang="ru-RU" sz="1300" spc="-1" dirty="0">
                <a:solidFill>
                  <a:srgbClr val="FFFFFF"/>
                </a:solidFill>
                <a:latin typeface="Arial"/>
                <a:ea typeface="DejaVu Sans"/>
              </a:rPr>
              <a:t>Визуализация показаний и потребления энергоресурсов за месяц/неделю/день/час в виде таблиц и графиков</a:t>
            </a:r>
            <a:endParaRPr lang="ru-RU" sz="1300" spc="-1" dirty="0">
              <a:solidFill>
                <a:srgbClr val="FFFFFF"/>
              </a:solidFill>
              <a:latin typeface="Arial"/>
            </a:endParaRPr>
          </a:p>
          <a:p>
            <a:pPr marL="106380" indent="-106380">
              <a:buClr>
                <a:srgbClr val="37BAEC"/>
              </a:buClr>
              <a:buFont typeface="Arial"/>
              <a:buChar char="•"/>
              <a:defRPr/>
            </a:pPr>
            <a:r>
              <a:rPr lang="ru-RU" sz="1300" spc="-1" dirty="0">
                <a:solidFill>
                  <a:srgbClr val="FFFFFF"/>
                </a:solidFill>
                <a:latin typeface="Arial"/>
                <a:ea typeface="DejaVu Sans"/>
              </a:rPr>
              <a:t>Дистанционное управление приборами учета (например, отключение подачи электроэнергии)</a:t>
            </a:r>
            <a:endParaRPr lang="ru-RU" sz="1300" spc="-1" dirty="0">
              <a:solidFill>
                <a:srgbClr val="FFFFFF"/>
              </a:solidFill>
              <a:latin typeface="Arial"/>
            </a:endParaRPr>
          </a:p>
          <a:p>
            <a:pPr marL="106380" indent="-106380">
              <a:buClr>
                <a:srgbClr val="37BAEC"/>
              </a:buClr>
              <a:buFont typeface="Arial"/>
              <a:buChar char="•"/>
              <a:defRPr/>
            </a:pPr>
            <a:r>
              <a:rPr lang="ru-RU" sz="1300" spc="-1" dirty="0">
                <a:solidFill>
                  <a:srgbClr val="FFFFFF"/>
                </a:solidFill>
                <a:latin typeface="Arial"/>
                <a:ea typeface="DejaVu Sans"/>
              </a:rPr>
              <a:t>Сигнализация и оповещение о внештатных событиях (вскрытие, магнит, прорыв, протечка, обратный поток)</a:t>
            </a:r>
            <a:endParaRPr lang="ru-RU" sz="1300" spc="-1" dirty="0">
              <a:solidFill>
                <a:srgbClr val="FFFFFF"/>
              </a:solidFill>
              <a:latin typeface="Arial"/>
            </a:endParaRPr>
          </a:p>
          <a:p>
            <a:pPr marL="106380" indent="-106380">
              <a:buClr>
                <a:srgbClr val="37BAEC"/>
              </a:buClr>
              <a:buFont typeface="Arial"/>
              <a:buChar char="•"/>
              <a:defRPr/>
            </a:pPr>
            <a:r>
              <a:rPr lang="ru-RU" sz="1300" spc="-1" dirty="0">
                <a:solidFill>
                  <a:srgbClr val="FFFFFF"/>
                </a:solidFill>
                <a:latin typeface="Arial"/>
                <a:ea typeface="DejaVu Sans"/>
              </a:rPr>
              <a:t>Отображение всех данных по дополнительным метрикам прибора учета (например, профиль потребления, параметры сети по электросчетчикам, максимального и минимального расхода воды)</a:t>
            </a:r>
            <a:endParaRPr lang="ru-RU" sz="1300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3" name="Скругленный прямоугольник 61"/>
          <p:cNvSpPr/>
          <p:nvPr/>
        </p:nvSpPr>
        <p:spPr bwMode="auto">
          <a:xfrm>
            <a:off x="508409" y="1412776"/>
            <a:ext cx="8024404" cy="1535760"/>
          </a:xfrm>
          <a:prstGeom prst="roundRect">
            <a:avLst>
              <a:gd name="adj" fmla="val 16667"/>
            </a:avLst>
          </a:prstGeom>
          <a:solidFill>
            <a:srgbClr val="37BAEC"/>
          </a:solidFill>
          <a:ln>
            <a:noFill/>
          </a:ln>
          <a:effectLst>
            <a:outerShdw blurRad="393840" algn="ctr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>
              <a:defRPr/>
            </a:pPr>
            <a:endParaRPr lang="ru-RU" sz="135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Прямоугольник 60"/>
          <p:cNvSpPr/>
          <p:nvPr/>
        </p:nvSpPr>
        <p:spPr bwMode="auto">
          <a:xfrm>
            <a:off x="2537132" y="1762426"/>
            <a:ext cx="6139324" cy="87723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>
              <a:lnSpc>
                <a:spcPct val="120000"/>
              </a:lnSpc>
              <a:defRPr/>
            </a:pPr>
            <a:r>
              <a:rPr lang="ru-RU" sz="1650" spc="-1" dirty="0">
                <a:solidFill>
                  <a:srgbClr val="FFFFFF"/>
                </a:solidFill>
                <a:latin typeface="Arial"/>
                <a:ea typeface="DejaVu Sans"/>
              </a:rPr>
              <a:t>Автоматизированный сбор данных по потреблению всех видов энергоресурсов (водоснабжение, электроэнергия, тепло, газ)</a:t>
            </a:r>
            <a:endParaRPr lang="ru-RU" sz="1650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5" name="Прямоугольник 7"/>
          <p:cNvSpPr/>
          <p:nvPr/>
        </p:nvSpPr>
        <p:spPr bwMode="auto">
          <a:xfrm>
            <a:off x="4499992" y="3356991"/>
            <a:ext cx="4023000" cy="3096345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 marL="106380" indent="-106380">
              <a:buClr>
                <a:srgbClr val="37BAEC"/>
              </a:buClr>
              <a:buFont typeface="Arial"/>
              <a:buChar char="•"/>
              <a:defRPr/>
            </a:pPr>
            <a:r>
              <a:rPr lang="ru-RU" sz="1300" spc="-1" dirty="0">
                <a:solidFill>
                  <a:srgbClr val="FFFFFF"/>
                </a:solidFill>
                <a:latin typeface="Arial"/>
                <a:ea typeface="DejaVu Sans"/>
              </a:rPr>
              <a:t>Возможность сведения баланса потребления между индивидуальными и общедомовыми приборами учета </a:t>
            </a:r>
            <a:endParaRPr lang="ru-RU" sz="1300" spc="-1" dirty="0">
              <a:solidFill>
                <a:srgbClr val="FFFFFF"/>
              </a:solidFill>
              <a:latin typeface="Arial"/>
            </a:endParaRPr>
          </a:p>
          <a:p>
            <a:pPr marL="106380" indent="-106380">
              <a:buClr>
                <a:srgbClr val="37BAEC"/>
              </a:buClr>
              <a:buFont typeface="Arial"/>
              <a:buChar char="•"/>
              <a:defRPr/>
            </a:pPr>
            <a:r>
              <a:rPr lang="ru-RU" sz="1300" spc="-1" dirty="0">
                <a:solidFill>
                  <a:srgbClr val="FFFFFF"/>
                </a:solidFill>
                <a:latin typeface="Arial"/>
                <a:ea typeface="DejaVu Sans"/>
              </a:rPr>
              <a:t>Автоматическая передача данных в различные сервисы и расчетные центры (mos.ru , МВК, ГИС ЖКХ)</a:t>
            </a:r>
            <a:endParaRPr lang="ru-RU" sz="1300" spc="-1" dirty="0">
              <a:solidFill>
                <a:srgbClr val="FFFFFF"/>
              </a:solidFill>
              <a:latin typeface="Arial"/>
            </a:endParaRPr>
          </a:p>
          <a:p>
            <a:pPr marL="106380" indent="-106380">
              <a:buClr>
                <a:srgbClr val="37BAEC"/>
              </a:buClr>
              <a:buFont typeface="Arial"/>
              <a:buChar char="•"/>
              <a:defRPr/>
            </a:pPr>
            <a:r>
              <a:rPr lang="ru-RU" sz="1300" spc="-1" dirty="0">
                <a:solidFill>
                  <a:srgbClr val="FFFFFF"/>
                </a:solidFill>
                <a:latin typeface="Arial"/>
                <a:ea typeface="DejaVu Sans"/>
              </a:rPr>
              <a:t>Поддержка широкого спектра моделей приборов учета</a:t>
            </a:r>
            <a:endParaRPr lang="ru-RU" sz="1300" spc="-1" dirty="0">
              <a:solidFill>
                <a:srgbClr val="FFFFFF"/>
              </a:solidFill>
              <a:latin typeface="Arial"/>
            </a:endParaRPr>
          </a:p>
          <a:p>
            <a:pPr marL="106380" indent="-106380">
              <a:buClr>
                <a:srgbClr val="37BAEC"/>
              </a:buClr>
              <a:buFont typeface="Arial"/>
              <a:buChar char="•"/>
              <a:defRPr/>
            </a:pPr>
            <a:r>
              <a:rPr lang="ru-RU" sz="1300" spc="-1" dirty="0">
                <a:solidFill>
                  <a:srgbClr val="FFFFFF"/>
                </a:solidFill>
                <a:latin typeface="Arial"/>
                <a:ea typeface="DejaVu Sans"/>
              </a:rPr>
              <a:t>Возможность «расшаривания» данных по отдельным приборам учета потребителей</a:t>
            </a:r>
            <a:endParaRPr lang="ru-RU" sz="1300" spc="-1" dirty="0">
              <a:solidFill>
                <a:srgbClr val="FFFFFF"/>
              </a:solidFill>
              <a:latin typeface="Arial"/>
            </a:endParaRPr>
          </a:p>
          <a:p>
            <a:pPr marL="106380" indent="-106380">
              <a:buClr>
                <a:srgbClr val="37BAEC"/>
              </a:buClr>
              <a:buFont typeface="Arial"/>
              <a:buChar char="•"/>
              <a:defRPr/>
            </a:pPr>
            <a:r>
              <a:rPr lang="ru-RU" sz="1300" spc="-1" dirty="0">
                <a:solidFill>
                  <a:srgbClr val="FFFFFF"/>
                </a:solidFill>
                <a:latin typeface="Arial"/>
                <a:ea typeface="DejaVu Sans"/>
              </a:rPr>
              <a:t>Весь функционал дублируется в мобильном приложении</a:t>
            </a:r>
            <a:endParaRPr lang="ru-RU" sz="1300" spc="-1" dirty="0">
              <a:solidFill>
                <a:srgbClr val="FFFFFF"/>
              </a:solidFill>
              <a:latin typeface="Arial"/>
            </a:endParaRPr>
          </a:p>
          <a:p>
            <a:pPr marL="106380" indent="-106380">
              <a:buClr>
                <a:srgbClr val="37BAEC"/>
              </a:buClr>
              <a:buFont typeface="Arial"/>
              <a:buChar char="•"/>
              <a:defRPr/>
            </a:pPr>
            <a:r>
              <a:rPr lang="ru-RU" sz="1300" spc="-1" dirty="0">
                <a:solidFill>
                  <a:srgbClr val="FFFFFF"/>
                </a:solidFill>
                <a:latin typeface="Arial"/>
                <a:ea typeface="DejaVu Sans"/>
              </a:rPr>
              <a:t>Просмотр расположения приемных устройств и объектов учета на карте</a:t>
            </a:r>
            <a:endParaRPr lang="ru-RU" sz="1300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46" name="Рисунок 9"/>
          <p:cNvPicPr/>
          <p:nvPr/>
        </p:nvPicPr>
        <p:blipFill>
          <a:blip r:embed="rId3"/>
          <a:stretch/>
        </p:blipFill>
        <p:spPr bwMode="auto">
          <a:xfrm>
            <a:off x="107504" y="1484784"/>
            <a:ext cx="2387678" cy="1370602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>
  <p:cSld>
    <p:bg>
      <p:bgPr>
        <a:gradFill rotWithShape="0">
          <a:gsLst>
            <a:gs pos="0">
              <a:srgbClr val="0F346A"/>
            </a:gs>
            <a:gs pos="100000">
              <a:srgbClr val="03213C"/>
            </a:gs>
          </a:gsLst>
          <a:lin ang="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47" name="Рисунок 3"/>
          <p:cNvPicPr/>
          <p:nvPr/>
        </p:nvPicPr>
        <p:blipFill>
          <a:blip r:embed="rId2"/>
          <a:srcRect t="74794"/>
          <a:stretch/>
        </p:blipFill>
        <p:spPr bwMode="auto">
          <a:xfrm>
            <a:off x="7355613" y="632084"/>
            <a:ext cx="1177200" cy="300780"/>
          </a:xfrm>
          <a:prstGeom prst="rect">
            <a:avLst/>
          </a:prstGeom>
          <a:ln w="0">
            <a:noFill/>
          </a:ln>
        </p:spPr>
      </p:pic>
      <p:sp>
        <p:nvSpPr>
          <p:cNvPr id="248" name="Прямоугольник 60"/>
          <p:cNvSpPr/>
          <p:nvPr/>
        </p:nvSpPr>
        <p:spPr bwMode="auto">
          <a:xfrm>
            <a:off x="619110" y="2098440"/>
            <a:ext cx="3943350" cy="34479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>
              <a:lnSpc>
                <a:spcPct val="100000"/>
              </a:lnSpc>
              <a:defRPr/>
            </a:pPr>
            <a:endParaRPr lang="ru-RU" sz="1425" b="1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49" name="PlaceHolder 1"/>
          <p:cNvSpPr>
            <a:spLocks noGrp="1"/>
          </p:cNvSpPr>
          <p:nvPr>
            <p:ph type="title"/>
          </p:nvPr>
        </p:nvSpPr>
        <p:spPr bwMode="auto">
          <a:xfrm>
            <a:off x="526836" y="476672"/>
            <a:ext cx="8229059" cy="58401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br>
              <a:rPr sz="2700" dirty="0"/>
            </a:br>
            <a:r>
              <a:rPr lang="ru-RU" sz="2100" b="1" spc="-1" dirty="0">
                <a:solidFill>
                  <a:srgbClr val="FFFFFF"/>
                </a:solidFill>
                <a:latin typeface="Arial Black"/>
                <a:ea typeface="DejaVu Sans"/>
              </a:rPr>
              <a:t>Возможности платформы </a:t>
            </a:r>
            <a:r>
              <a:rPr lang="ru-RU" sz="2100" b="1" spc="-1" dirty="0">
                <a:solidFill>
                  <a:srgbClr val="37BAEC"/>
                </a:solidFill>
                <a:latin typeface="Arial Black"/>
                <a:ea typeface="DejaVu Sans"/>
              </a:rPr>
              <a:t>Декаст Облако</a:t>
            </a:r>
            <a:br>
              <a:rPr dirty="0"/>
            </a:br>
            <a:endParaRPr lang="ru-RU" sz="2100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0" name="Рисунок 4"/>
          <p:cNvPicPr/>
          <p:nvPr/>
        </p:nvPicPr>
        <p:blipFill>
          <a:blip r:embed="rId3"/>
          <a:stretch/>
        </p:blipFill>
        <p:spPr bwMode="auto">
          <a:xfrm flipH="1">
            <a:off x="585630" y="1577558"/>
            <a:ext cx="2121930" cy="1085670"/>
          </a:xfrm>
          <a:prstGeom prst="rect">
            <a:avLst/>
          </a:prstGeom>
          <a:ln w="0">
            <a:noFill/>
          </a:ln>
        </p:spPr>
      </p:pic>
      <p:sp>
        <p:nvSpPr>
          <p:cNvPr id="251" name="TextBox 6"/>
          <p:cNvSpPr/>
          <p:nvPr/>
        </p:nvSpPr>
        <p:spPr bwMode="auto">
          <a:xfrm>
            <a:off x="539552" y="1150079"/>
            <a:ext cx="2700000" cy="40671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1100" spc="-1" dirty="0">
                <a:solidFill>
                  <a:srgbClr val="FFFFFF"/>
                </a:solidFill>
                <a:latin typeface="Tahoma"/>
                <a:ea typeface="DejaVu Sans"/>
              </a:rPr>
              <a:t>Выгрузка данных в различных форматах </a:t>
            </a:r>
            <a:endParaRPr lang="ru-RU" sz="1100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2" name="TextBox 9"/>
          <p:cNvSpPr/>
          <p:nvPr/>
        </p:nvSpPr>
        <p:spPr bwMode="auto">
          <a:xfrm>
            <a:off x="3131840" y="1340768"/>
            <a:ext cx="2235330" cy="237436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1100" spc="-1" dirty="0">
                <a:solidFill>
                  <a:srgbClr val="FFFFFF"/>
                </a:solidFill>
                <a:latin typeface="Tahoma"/>
                <a:ea typeface="DejaVu Sans"/>
              </a:rPr>
              <a:t>     Показания и потребление</a:t>
            </a:r>
            <a:endParaRPr lang="ru-RU" sz="1100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53" name="Рисунок 11"/>
          <p:cNvPicPr/>
          <p:nvPr/>
        </p:nvPicPr>
        <p:blipFill>
          <a:blip r:embed="rId4"/>
          <a:stretch/>
        </p:blipFill>
        <p:spPr bwMode="auto">
          <a:xfrm>
            <a:off x="3427920" y="1575669"/>
            <a:ext cx="2120580" cy="1077569"/>
          </a:xfrm>
          <a:prstGeom prst="rect">
            <a:avLst/>
          </a:prstGeom>
          <a:ln w="0">
            <a:noFill/>
          </a:ln>
        </p:spPr>
      </p:pic>
      <p:sp>
        <p:nvSpPr>
          <p:cNvPr id="254" name="TextBox 13"/>
          <p:cNvSpPr/>
          <p:nvPr/>
        </p:nvSpPr>
        <p:spPr bwMode="auto">
          <a:xfrm>
            <a:off x="6228184" y="1150079"/>
            <a:ext cx="1962360" cy="40671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1100" spc="-1" dirty="0">
                <a:solidFill>
                  <a:srgbClr val="FFFFFF"/>
                </a:solidFill>
                <a:latin typeface="Tahoma"/>
                <a:ea typeface="DejaVu Sans"/>
              </a:rPr>
              <a:t>Сигнализация и оповещения</a:t>
            </a:r>
            <a:endParaRPr lang="ru-RU" sz="1100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55" name="Рисунок 15"/>
          <p:cNvPicPr/>
          <p:nvPr/>
        </p:nvPicPr>
        <p:blipFill>
          <a:blip r:embed="rId5"/>
          <a:stretch/>
        </p:blipFill>
        <p:spPr bwMode="auto">
          <a:xfrm>
            <a:off x="6301800" y="1582689"/>
            <a:ext cx="2120580" cy="1077569"/>
          </a:xfrm>
          <a:prstGeom prst="rect">
            <a:avLst/>
          </a:prstGeom>
          <a:ln w="0">
            <a:noFill/>
          </a:ln>
        </p:spPr>
      </p:pic>
      <p:sp>
        <p:nvSpPr>
          <p:cNvPr id="256" name="TextBox 17"/>
          <p:cNvSpPr/>
          <p:nvPr/>
        </p:nvSpPr>
        <p:spPr bwMode="auto">
          <a:xfrm>
            <a:off x="553230" y="2889554"/>
            <a:ext cx="2106000" cy="40671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1100" spc="-1" dirty="0">
                <a:solidFill>
                  <a:srgbClr val="FFFFFF"/>
                </a:solidFill>
                <a:latin typeface="Tahoma"/>
                <a:ea typeface="DejaVu Sans"/>
              </a:rPr>
              <a:t>Отображение максимального и минимального расхода</a:t>
            </a:r>
            <a:endParaRPr lang="ru-RU" sz="1100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57" name="Рисунок 19"/>
          <p:cNvPicPr/>
          <p:nvPr/>
        </p:nvPicPr>
        <p:blipFill>
          <a:blip r:embed="rId6"/>
          <a:stretch/>
        </p:blipFill>
        <p:spPr bwMode="auto">
          <a:xfrm>
            <a:off x="597511" y="3287535"/>
            <a:ext cx="2128139" cy="1077569"/>
          </a:xfrm>
          <a:prstGeom prst="rect">
            <a:avLst/>
          </a:prstGeom>
          <a:ln w="0">
            <a:noFill/>
          </a:ln>
        </p:spPr>
      </p:pic>
      <p:sp>
        <p:nvSpPr>
          <p:cNvPr id="258" name="TextBox 21"/>
          <p:cNvSpPr/>
          <p:nvPr/>
        </p:nvSpPr>
        <p:spPr bwMode="auto">
          <a:xfrm>
            <a:off x="3347864" y="2878271"/>
            <a:ext cx="2916000" cy="40671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1100" spc="-1" dirty="0">
                <a:solidFill>
                  <a:srgbClr val="FFFFFF"/>
                </a:solidFill>
                <a:latin typeface="Tahoma"/>
                <a:ea typeface="DejaVu Sans"/>
              </a:rPr>
              <a:t>Авторизация через ЕСИА (верификация пользователей для передачи данных)</a:t>
            </a:r>
            <a:endParaRPr lang="ru-RU" sz="1100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59" name="Рисунок 23"/>
          <p:cNvPicPr/>
          <p:nvPr/>
        </p:nvPicPr>
        <p:blipFill>
          <a:blip r:embed="rId7"/>
          <a:stretch/>
        </p:blipFill>
        <p:spPr bwMode="auto">
          <a:xfrm>
            <a:off x="3458910" y="3302114"/>
            <a:ext cx="2193210" cy="1062990"/>
          </a:xfrm>
          <a:prstGeom prst="rect">
            <a:avLst/>
          </a:prstGeom>
          <a:ln w="0">
            <a:noFill/>
          </a:ln>
        </p:spPr>
      </p:pic>
      <p:sp>
        <p:nvSpPr>
          <p:cNvPr id="260" name="TextBox 25"/>
          <p:cNvSpPr/>
          <p:nvPr/>
        </p:nvSpPr>
        <p:spPr bwMode="auto">
          <a:xfrm>
            <a:off x="6265890" y="2878271"/>
            <a:ext cx="2446470" cy="40671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1100" spc="-1" dirty="0">
                <a:solidFill>
                  <a:srgbClr val="FFFFFF"/>
                </a:solidFill>
                <a:latin typeface="Tahoma"/>
                <a:ea typeface="DejaVu Sans"/>
              </a:rPr>
              <a:t>Отображение профиля потребления</a:t>
            </a:r>
            <a:endParaRPr lang="ru-RU" sz="1100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61" name="Рисунок 27"/>
          <p:cNvPicPr/>
          <p:nvPr/>
        </p:nvPicPr>
        <p:blipFill>
          <a:blip r:embed="rId8"/>
          <a:stretch/>
        </p:blipFill>
        <p:spPr bwMode="auto">
          <a:xfrm>
            <a:off x="6301800" y="3267555"/>
            <a:ext cx="2120580" cy="1077569"/>
          </a:xfrm>
          <a:prstGeom prst="rect">
            <a:avLst/>
          </a:prstGeom>
          <a:ln w="0">
            <a:noFill/>
          </a:ln>
        </p:spPr>
      </p:pic>
      <p:sp>
        <p:nvSpPr>
          <p:cNvPr id="262" name="TextBox 29"/>
          <p:cNvSpPr/>
          <p:nvPr/>
        </p:nvSpPr>
        <p:spPr bwMode="auto">
          <a:xfrm>
            <a:off x="491400" y="4678471"/>
            <a:ext cx="2538000" cy="40671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1100" spc="-1" dirty="0">
                <a:solidFill>
                  <a:srgbClr val="FFFFFF"/>
                </a:solidFill>
                <a:latin typeface="Tahoma"/>
                <a:ea typeface="DejaVu Sans"/>
              </a:rPr>
              <a:t>Дистанционно ограничивать подачу электроэнергии </a:t>
            </a:r>
            <a:endParaRPr lang="ru-RU" sz="1100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63" name="Рисунок 31"/>
          <p:cNvPicPr/>
          <p:nvPr/>
        </p:nvPicPr>
        <p:blipFill>
          <a:blip r:embed="rId9"/>
          <a:stretch/>
        </p:blipFill>
        <p:spPr bwMode="auto">
          <a:xfrm>
            <a:off x="577260" y="5064513"/>
            <a:ext cx="2138400" cy="1066500"/>
          </a:xfrm>
          <a:prstGeom prst="rect">
            <a:avLst/>
          </a:prstGeom>
          <a:ln w="0">
            <a:noFill/>
          </a:ln>
        </p:spPr>
      </p:pic>
      <p:sp>
        <p:nvSpPr>
          <p:cNvPr id="264" name="TextBox 33"/>
          <p:cNvSpPr/>
          <p:nvPr/>
        </p:nvSpPr>
        <p:spPr bwMode="auto">
          <a:xfrm>
            <a:off x="3385260" y="4665511"/>
            <a:ext cx="3195720" cy="40671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1100" spc="-1">
                <a:solidFill>
                  <a:srgbClr val="FFFFFF"/>
                </a:solidFill>
                <a:latin typeface="Tahoma"/>
                <a:ea typeface="DejaVu Sans"/>
              </a:rPr>
              <a:t>Интеграция с любыми цифровыми              платформами</a:t>
            </a:r>
            <a:endParaRPr lang="ru-RU" sz="1100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65" name="Рисунок 35"/>
          <p:cNvPicPr/>
          <p:nvPr/>
        </p:nvPicPr>
        <p:blipFill>
          <a:blip r:embed="rId10"/>
          <a:stretch/>
        </p:blipFill>
        <p:spPr bwMode="auto">
          <a:xfrm rot="10800000" flipH="1">
            <a:off x="3400110" y="5071263"/>
            <a:ext cx="2163510" cy="1094040"/>
          </a:xfrm>
          <a:prstGeom prst="rect">
            <a:avLst/>
          </a:prstGeom>
          <a:ln w="0">
            <a:noFill/>
          </a:ln>
        </p:spPr>
      </p:pic>
      <p:sp>
        <p:nvSpPr>
          <p:cNvPr id="266" name="TextBox 37"/>
          <p:cNvSpPr/>
          <p:nvPr/>
        </p:nvSpPr>
        <p:spPr bwMode="auto">
          <a:xfrm>
            <a:off x="6246180" y="4666321"/>
            <a:ext cx="2828007" cy="40671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1100" spc="-1">
                <a:solidFill>
                  <a:srgbClr val="FFFFFF"/>
                </a:solidFill>
                <a:latin typeface="Tahoma"/>
                <a:ea typeface="DejaVu Sans"/>
              </a:rPr>
              <a:t>Простое подключение устройств </a:t>
            </a:r>
            <a:endParaRPr lang="ru-RU" sz="1100">
              <a:solidFill>
                <a:srgbClr val="FFFFFF"/>
              </a:solidFill>
              <a:latin typeface="Tahoma"/>
              <a:ea typeface="DejaVu Sans"/>
            </a:endParaRPr>
          </a:p>
          <a:p>
            <a:pPr>
              <a:lnSpc>
                <a:spcPct val="100000"/>
              </a:lnSpc>
              <a:defRPr/>
            </a:pPr>
            <a:r>
              <a:rPr lang="ru-RU" sz="1100">
                <a:solidFill>
                  <a:srgbClr val="FFFFFF"/>
                </a:solidFill>
                <a:latin typeface="Tahoma"/>
                <a:ea typeface="DejaVu Sans"/>
              </a:rPr>
              <a:t>к  системе</a:t>
            </a:r>
            <a:endParaRPr lang="ru-RU" sz="11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67" name="Рисунок 39"/>
          <p:cNvPicPr/>
          <p:nvPr/>
        </p:nvPicPr>
        <p:blipFill>
          <a:blip r:embed="rId11"/>
          <a:stretch/>
        </p:blipFill>
        <p:spPr bwMode="auto">
          <a:xfrm>
            <a:off x="6301800" y="5085033"/>
            <a:ext cx="2120580" cy="108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>
  <p:cSld>
    <p:bg>
      <p:bgPr>
        <a:gradFill rotWithShape="0">
          <a:gsLst>
            <a:gs pos="0">
              <a:srgbClr val="0F346A"/>
            </a:gs>
            <a:gs pos="100000">
              <a:srgbClr val="03213C"/>
            </a:gs>
          </a:gsLst>
          <a:lin ang="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68" name="Рисунок 3"/>
          <p:cNvPicPr/>
          <p:nvPr/>
        </p:nvPicPr>
        <p:blipFill>
          <a:blip r:embed="rId2"/>
          <a:srcRect t="74794"/>
          <a:stretch/>
        </p:blipFill>
        <p:spPr bwMode="auto">
          <a:xfrm>
            <a:off x="7375695" y="628568"/>
            <a:ext cx="1177200" cy="300780"/>
          </a:xfrm>
          <a:prstGeom prst="rect">
            <a:avLst/>
          </a:prstGeom>
          <a:ln w="0">
            <a:noFill/>
          </a:ln>
        </p:spPr>
      </p:pic>
      <p:sp>
        <p:nvSpPr>
          <p:cNvPr id="269" name="Прямоугольник 4"/>
          <p:cNvSpPr/>
          <p:nvPr/>
        </p:nvSpPr>
        <p:spPr bwMode="auto">
          <a:xfrm>
            <a:off x="509121" y="548680"/>
            <a:ext cx="6543450" cy="5275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2700" b="1" spc="-1">
                <a:solidFill>
                  <a:srgbClr val="FFFFFF"/>
                </a:solidFill>
                <a:latin typeface="Arial Black"/>
                <a:ea typeface="DejaVu Sans"/>
              </a:rPr>
              <a:t>Преимущества </a:t>
            </a:r>
            <a:r>
              <a:rPr lang="ru-RU" sz="2700" b="1" spc="-1">
                <a:solidFill>
                  <a:srgbClr val="37BAEC"/>
                </a:solidFill>
                <a:latin typeface="Arial Black"/>
                <a:ea typeface="DejaVu Sans"/>
              </a:rPr>
              <a:t>Декаст.Облако</a:t>
            </a:r>
            <a:endParaRPr lang="ru-RU" sz="2700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0" name="Прямоугольник 60"/>
          <p:cNvSpPr/>
          <p:nvPr/>
        </p:nvSpPr>
        <p:spPr bwMode="auto">
          <a:xfrm>
            <a:off x="251520" y="1988840"/>
            <a:ext cx="3943350" cy="34479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 marL="214380" indent="-214380">
              <a:buClr>
                <a:srgbClr val="37BAEC"/>
              </a:buClr>
              <a:buFont typeface="Arial"/>
              <a:buChar char="•"/>
              <a:defRPr/>
            </a:pPr>
            <a:r>
              <a:rPr lang="ru-RU" sz="1500" spc="-1" dirty="0">
                <a:solidFill>
                  <a:srgbClr val="FFFFFF"/>
                </a:solidFill>
                <a:latin typeface="Arial"/>
                <a:ea typeface="DejaVu Sans"/>
              </a:rPr>
              <a:t>Имеется Свидетельство об утверждении типа средств измерений</a:t>
            </a:r>
            <a:endParaRPr lang="ru-RU" sz="1500" spc="-1" dirty="0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ru-RU" sz="1500" spc="-1" dirty="0">
              <a:solidFill>
                <a:srgbClr val="FFFFFF"/>
              </a:solidFill>
              <a:latin typeface="Arial"/>
            </a:endParaRPr>
          </a:p>
          <a:p>
            <a:pPr marL="214380" indent="-214380">
              <a:buClr>
                <a:srgbClr val="37BAEC"/>
              </a:buClr>
              <a:buFont typeface="Arial"/>
              <a:buChar char="•"/>
              <a:defRPr/>
            </a:pPr>
            <a:r>
              <a:rPr lang="ru-RU" sz="1500" spc="-1" dirty="0">
                <a:solidFill>
                  <a:srgbClr val="FFFFFF"/>
                </a:solidFill>
                <a:latin typeface="Arial"/>
                <a:ea typeface="DejaVu Sans"/>
              </a:rPr>
              <a:t>Отсутствует абонентская плата</a:t>
            </a:r>
            <a:endParaRPr lang="ru-RU" sz="1500" spc="-1" dirty="0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ru-RU" sz="1500" spc="-1" dirty="0">
              <a:solidFill>
                <a:srgbClr val="FFFFFF"/>
              </a:solidFill>
              <a:latin typeface="Arial"/>
            </a:endParaRPr>
          </a:p>
          <a:p>
            <a:pPr marL="214380" indent="-214380">
              <a:buClr>
                <a:srgbClr val="37BAEC"/>
              </a:buClr>
              <a:buFont typeface="Arial"/>
              <a:buChar char="•"/>
              <a:defRPr/>
            </a:pPr>
            <a:r>
              <a:rPr lang="ru-RU" sz="1500" spc="-1" dirty="0">
                <a:solidFill>
                  <a:srgbClr val="FFFFFF"/>
                </a:solidFill>
                <a:latin typeface="Arial"/>
                <a:ea typeface="DejaVu Sans"/>
              </a:rPr>
              <a:t>Возможен сбор данных из любых систем и по различным технологиям передачи данных</a:t>
            </a:r>
            <a:endParaRPr lang="ru-RU" sz="1500" spc="-1" dirty="0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ru-RU" sz="1500" spc="-1" dirty="0">
              <a:solidFill>
                <a:srgbClr val="FFFFFF"/>
              </a:solidFill>
              <a:latin typeface="Arial"/>
            </a:endParaRPr>
          </a:p>
          <a:p>
            <a:pPr marL="214380" indent="-214380">
              <a:buClr>
                <a:srgbClr val="37BAEC"/>
              </a:buClr>
              <a:buFont typeface="Arial"/>
              <a:buChar char="•"/>
              <a:defRPr/>
            </a:pPr>
            <a:r>
              <a:rPr lang="ru-RU" sz="1500" spc="-1" dirty="0">
                <a:solidFill>
                  <a:srgbClr val="FFFFFF"/>
                </a:solidFill>
                <a:latin typeface="Arial"/>
                <a:ea typeface="DejaVu Sans"/>
              </a:rPr>
              <a:t>Возможность интегрировать в систему любые приборы учета энергоресурсов</a:t>
            </a:r>
            <a:endParaRPr lang="ru-RU" sz="1500" spc="-1" dirty="0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ru-RU" sz="1500" spc="-1" dirty="0">
              <a:solidFill>
                <a:srgbClr val="FFFFFF"/>
              </a:solidFill>
              <a:latin typeface="Arial"/>
            </a:endParaRPr>
          </a:p>
          <a:p>
            <a:pPr marL="214380" indent="-214380">
              <a:buClr>
                <a:srgbClr val="37BAEC"/>
              </a:buClr>
              <a:buFont typeface="Arial"/>
              <a:buChar char="•"/>
              <a:defRPr/>
            </a:pPr>
            <a:r>
              <a:rPr lang="ru-RU" sz="1500" spc="-1" dirty="0">
                <a:solidFill>
                  <a:srgbClr val="FFFFFF"/>
                </a:solidFill>
                <a:latin typeface="Arial"/>
                <a:ea typeface="DejaVu Sans"/>
              </a:rPr>
              <a:t>Понятный и современный интерфейс</a:t>
            </a:r>
            <a:endParaRPr lang="ru-RU" sz="1500" spc="-1" dirty="0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ru-RU" sz="1500" spc="-1" dirty="0">
              <a:solidFill>
                <a:srgbClr val="FFFFFF"/>
              </a:solidFill>
              <a:latin typeface="Arial"/>
            </a:endParaRPr>
          </a:p>
          <a:p>
            <a:pPr marL="214380" indent="-214380">
              <a:buClr>
                <a:srgbClr val="37BAEC"/>
              </a:buClr>
              <a:buFont typeface="Arial"/>
              <a:buChar char="•"/>
              <a:defRPr/>
            </a:pPr>
            <a:r>
              <a:rPr lang="ru-RU" sz="1500" spc="-1" dirty="0">
                <a:solidFill>
                  <a:srgbClr val="FFFFFF"/>
                </a:solidFill>
                <a:latin typeface="Arial"/>
                <a:ea typeface="DejaVu Sans"/>
              </a:rPr>
              <a:t>Постоянно обновляется и совершенствуется функционал</a:t>
            </a:r>
            <a:endParaRPr lang="ru-RU" sz="1500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1" name="Овал 5"/>
          <p:cNvSpPr/>
          <p:nvPr/>
        </p:nvSpPr>
        <p:spPr bwMode="auto">
          <a:xfrm>
            <a:off x="4534650" y="1744470"/>
            <a:ext cx="4733640" cy="4689900"/>
          </a:xfrm>
          <a:prstGeom prst="ellipse">
            <a:avLst/>
          </a:prstGeom>
          <a:gradFill rotWithShape="0">
            <a:gsLst>
              <a:gs pos="0">
                <a:srgbClr val="37BAEC">
                  <a:alpha val="0"/>
                </a:srgbClr>
              </a:gs>
              <a:gs pos="100000">
                <a:srgbClr val="37BAEC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>
              <a:defRPr/>
            </a:pPr>
            <a:endParaRPr lang="ru-RU" sz="1350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2" name="Рисунок 13"/>
          <p:cNvPicPr/>
          <p:nvPr/>
        </p:nvPicPr>
        <p:blipFill>
          <a:blip r:embed="rId3"/>
          <a:stretch/>
        </p:blipFill>
        <p:spPr bwMode="auto">
          <a:xfrm>
            <a:off x="9144090" y="746550"/>
            <a:ext cx="10352610" cy="6211350"/>
          </a:xfrm>
          <a:prstGeom prst="rect">
            <a:avLst/>
          </a:prstGeom>
          <a:ln w="0">
            <a:noFill/>
          </a:ln>
        </p:spPr>
      </p:pic>
      <p:pic>
        <p:nvPicPr>
          <p:cNvPr id="273" name="Рисунок 10"/>
          <p:cNvPicPr/>
          <p:nvPr/>
        </p:nvPicPr>
        <p:blipFill>
          <a:blip r:embed="rId4"/>
          <a:stretch/>
        </p:blipFill>
        <p:spPr bwMode="auto">
          <a:xfrm>
            <a:off x="4534650" y="2571750"/>
            <a:ext cx="4492800" cy="2575530"/>
          </a:xfrm>
          <a:prstGeom prst="rect">
            <a:avLst/>
          </a:prstGeom>
          <a:ln w="0">
            <a:noFill/>
          </a:ln>
        </p:spPr>
      </p:pic>
      <p:sp>
        <p:nvSpPr>
          <p:cNvPr id="274" name="Скругленный прямоугольник 9">
            <a:hlinkClick r:id="rId5"/>
          </p:cNvPr>
          <p:cNvSpPr/>
          <p:nvPr/>
        </p:nvSpPr>
        <p:spPr bwMode="auto">
          <a:xfrm>
            <a:off x="5229360" y="4800600"/>
            <a:ext cx="3085560" cy="573210"/>
          </a:xfrm>
          <a:prstGeom prst="roundRect">
            <a:avLst>
              <a:gd name="adj" fmla="val 50000"/>
            </a:avLst>
          </a:prstGeom>
          <a:solidFill>
            <a:srgbClr val="37BAEC"/>
          </a:solidFill>
          <a:ln>
            <a:noFill/>
          </a:ln>
          <a:effectLst>
            <a:outerShdw blurRad="393840" algn="ctr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>
              <a:defRPr/>
            </a:pPr>
            <a:endParaRPr lang="ru-RU" sz="135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Прямоугольник 12">
            <a:hlinkClick r:id="rId5"/>
          </p:cNvPr>
          <p:cNvSpPr/>
          <p:nvPr/>
        </p:nvSpPr>
        <p:spPr bwMode="auto">
          <a:xfrm>
            <a:off x="5618430" y="4895100"/>
            <a:ext cx="2307150" cy="40527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pc="-1">
                <a:solidFill>
                  <a:srgbClr val="FFFFFF"/>
                </a:solidFill>
                <a:latin typeface="Helvetica Light"/>
                <a:ea typeface="DejaVu Sans"/>
              </a:rPr>
              <a:t>Iot.decast.com</a:t>
            </a:r>
            <a:endParaRPr lang="ru-RU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76" name="Рисунок 15"/>
          <p:cNvPicPr/>
          <p:nvPr/>
        </p:nvPicPr>
        <p:blipFill>
          <a:blip r:embed="rId6"/>
          <a:stretch/>
        </p:blipFill>
        <p:spPr bwMode="auto">
          <a:xfrm>
            <a:off x="7886160" y="5018490"/>
            <a:ext cx="475200" cy="475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bg>
      <p:bgPr>
        <a:gradFill>
          <a:gsLst>
            <a:gs pos="0">
              <a:srgbClr val="0F346A"/>
            </a:gs>
            <a:gs pos="100000">
              <a:srgbClr val="03213C"/>
            </a:gs>
          </a:gsLst>
          <a:lin ang="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8" name="Прямоугольник 4"/>
          <p:cNvSpPr/>
          <p:nvPr/>
        </p:nvSpPr>
        <p:spPr bwMode="auto">
          <a:xfrm>
            <a:off x="4859658" y="3482190"/>
            <a:ext cx="3744790" cy="2163605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67500" tIns="33750" rIns="67500" bIns="3375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1200" b="1" spc="-1" dirty="0">
                <a:solidFill>
                  <a:srgbClr val="FFFFFF"/>
                </a:solidFill>
                <a:latin typeface="+mj-lt"/>
                <a:ea typeface="Arial"/>
              </a:rPr>
              <a:t>Отдел по работе с Водоканалами, УК и ТСЖ</a:t>
            </a:r>
            <a:endParaRPr lang="ru-RU" sz="1200" spc="-1" dirty="0">
              <a:solidFill>
                <a:srgbClr val="FFFFFF"/>
              </a:solidFill>
              <a:latin typeface="+mj-lt"/>
            </a:endParaRPr>
          </a:p>
          <a:p>
            <a:pPr>
              <a:lnSpc>
                <a:spcPct val="100000"/>
              </a:lnSpc>
              <a:defRPr/>
            </a:pPr>
            <a:r>
              <a:rPr lang="ru-RU" sz="1200" b="1" spc="-1" dirty="0">
                <a:solidFill>
                  <a:srgbClr val="FFFFFF"/>
                </a:solidFill>
                <a:latin typeface="+mj-lt"/>
                <a:ea typeface="Arial"/>
              </a:rPr>
              <a:t>ООО «Декаст»</a:t>
            </a:r>
            <a:endParaRPr lang="ru-RU" sz="1200" spc="-1" dirty="0">
              <a:solidFill>
                <a:srgbClr val="FFFFFF"/>
              </a:solidFill>
              <a:latin typeface="+mj-lt"/>
            </a:endParaRPr>
          </a:p>
          <a:p>
            <a:pPr>
              <a:lnSpc>
                <a:spcPct val="100000"/>
              </a:lnSpc>
              <a:defRPr/>
            </a:pPr>
            <a:r>
              <a:rPr lang="ru-RU" sz="1200" b="1" spc="-1" dirty="0">
                <a:solidFill>
                  <a:srgbClr val="FFFFFF"/>
                </a:solidFill>
                <a:latin typeface="+mj-lt"/>
                <a:ea typeface="Calibri"/>
              </a:rPr>
              <a:t>Серёгин Сергей </a:t>
            </a:r>
            <a:endParaRPr lang="ru-RU" sz="1200" spc="-1" dirty="0">
              <a:solidFill>
                <a:srgbClr val="FFFFFF"/>
              </a:solidFill>
              <a:latin typeface="+mj-lt"/>
            </a:endParaRPr>
          </a:p>
          <a:p>
            <a:pPr>
              <a:spcAft>
                <a:spcPts val="749"/>
              </a:spcAft>
              <a:defRPr/>
            </a:pPr>
            <a:r>
              <a:rPr sz="1200" b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Ведущий менеджер по работе с ресурсоснабжающими организациями</a:t>
            </a:r>
            <a:br>
              <a:rPr lang="ru-RU" sz="1200" b="1" dirty="0">
                <a:solidFill>
                  <a:srgbClr val="FFFFFF"/>
                </a:solidFill>
                <a:latin typeface="Arial"/>
                <a:ea typeface="Calibri"/>
              </a:rPr>
            </a:br>
            <a:r>
              <a:rPr sz="1200" b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+7 (915) 187-04-07</a:t>
            </a:r>
            <a:r>
              <a:rPr lang="ru-RU" sz="1650" b="1" dirty="0">
                <a:solidFill>
                  <a:schemeClr val="bg1"/>
                </a:solidFill>
                <a:latin typeface="Arial"/>
                <a:ea typeface="Calibri"/>
              </a:rPr>
              <a:t> </a:t>
            </a:r>
            <a:endParaRPr sz="1350" dirty="0"/>
          </a:p>
          <a:p>
            <a:pPr>
              <a:spcAft>
                <a:spcPts val="749"/>
              </a:spcAft>
              <a:defRPr/>
            </a:pPr>
            <a:r>
              <a:rPr sz="1200" b="1" dirty="0">
                <a:solidFill>
                  <a:srgbClr val="0070C0"/>
                </a:solidFill>
                <a:latin typeface="Arial"/>
                <a:ea typeface="Arial"/>
                <a:cs typeface="Arial"/>
              </a:rPr>
              <a:t> +7 (495) 232-19-30 доб.221</a:t>
            </a:r>
            <a:endParaRPr sz="1650" b="1" spc="-1" dirty="0">
              <a:solidFill>
                <a:srgbClr val="0070C0"/>
              </a:solidFill>
              <a:latin typeface="+mj-lt"/>
            </a:endParaRPr>
          </a:p>
          <a:p>
            <a:pPr>
              <a:lnSpc>
                <a:spcPct val="100000"/>
              </a:lnSpc>
              <a:defRPr/>
            </a:pPr>
            <a:r>
              <a:rPr lang="en-US" sz="1200" b="1" spc="-1" dirty="0">
                <a:solidFill>
                  <a:srgbClr val="FFFFFF"/>
                </a:solidFill>
                <a:latin typeface="+mj-lt"/>
                <a:ea typeface="Calibri"/>
              </a:rPr>
              <a:t>e-mail</a:t>
            </a:r>
            <a:r>
              <a:rPr lang="ru-RU" sz="1200" b="1" spc="-1" dirty="0">
                <a:solidFill>
                  <a:srgbClr val="FFFFFF"/>
                </a:solidFill>
                <a:latin typeface="+mj-lt"/>
                <a:ea typeface="Calibri"/>
              </a:rPr>
              <a:t>:</a:t>
            </a:r>
            <a:r>
              <a:rPr sz="1200" b="1" dirty="0">
                <a:solidFill>
                  <a:srgbClr val="0070C0"/>
                </a:solidFill>
                <a:latin typeface="Arial"/>
                <a:ea typeface="Arial"/>
                <a:cs typeface="Arial"/>
              </a:rPr>
              <a:t>s.seregin@decast.com</a:t>
            </a:r>
            <a:endParaRPr sz="1650" b="1" dirty="0">
              <a:solidFill>
                <a:srgbClr val="0070C0"/>
              </a:solidFill>
              <a:latin typeface="Arial"/>
              <a:ea typeface="Calibri"/>
            </a:endParaRPr>
          </a:p>
          <a:p>
            <a:pPr>
              <a:lnSpc>
                <a:spcPct val="100000"/>
              </a:lnSpc>
              <a:defRPr/>
            </a:pPr>
            <a:r>
              <a:rPr lang="ru-RU" sz="1200" b="1" dirty="0">
                <a:solidFill>
                  <a:srgbClr val="FFFFFF"/>
                </a:solidFill>
                <a:latin typeface="Arial"/>
                <a:ea typeface="Calibri"/>
              </a:rPr>
              <a:t>           </a:t>
            </a:r>
            <a:r>
              <a:rPr lang="en-US" sz="1200" b="1" u="sng" dirty="0">
                <a:solidFill>
                  <a:srgbClr val="0563C1"/>
                </a:solidFill>
                <a:latin typeface="Arial"/>
                <a:ea typeface="Calibri"/>
                <a:hlinkClick r:id="rId3" tooltip="http://voda@decast.com"/>
              </a:rPr>
              <a:t>voda@decast.com</a:t>
            </a:r>
            <a:endParaRPr lang="ru-RU" sz="1200" b="1" dirty="0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r>
              <a:rPr lang="ru-RU" sz="1200" b="1" dirty="0">
                <a:solidFill>
                  <a:srgbClr val="FFFFFF"/>
                </a:solidFill>
                <a:latin typeface="Arial"/>
                <a:ea typeface="Calibri"/>
              </a:rPr>
              <a:t>           </a:t>
            </a:r>
            <a:r>
              <a:rPr lang="ru-RU" sz="1200" b="1" u="sng" dirty="0">
                <a:solidFill>
                  <a:srgbClr val="FFFFFF"/>
                </a:solidFill>
                <a:latin typeface="Arial"/>
                <a:hlinkClick r:id="rId4" tooltip="http://www.decast.com/"/>
              </a:rPr>
              <a:t> </a:t>
            </a:r>
            <a:r>
              <a:rPr lang="ru-RU" sz="1200" b="1" u="sng" dirty="0">
                <a:solidFill>
                  <a:srgbClr val="0563C1"/>
                </a:solidFill>
                <a:latin typeface="Arial"/>
                <a:ea typeface="Arial"/>
                <a:hlinkClick r:id="rId4" tooltip="http://www.decast.com/"/>
              </a:rPr>
              <a:t>www.decast.com</a:t>
            </a:r>
            <a:endParaRPr lang="ru-RU" sz="1200" b="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79" name="Рисунок 122"/>
          <p:cNvPicPr/>
          <p:nvPr/>
        </p:nvPicPr>
        <p:blipFill>
          <a:blip r:embed="rId5"/>
          <a:stretch/>
        </p:blipFill>
        <p:spPr bwMode="auto">
          <a:xfrm>
            <a:off x="3923928" y="1844824"/>
            <a:ext cx="1224136" cy="1152128"/>
          </a:xfrm>
          <a:prstGeom prst="rect">
            <a:avLst/>
          </a:prstGeom>
          <a:ln w="0">
            <a:noFill/>
          </a:ln>
        </p:spPr>
      </p:pic>
      <p:cxnSp>
        <p:nvCxnSpPr>
          <p:cNvPr id="280" name="Прямая соединительная линия 3"/>
          <p:cNvCxnSpPr>
            <a:cxnSpLocks/>
          </p:cNvCxnSpPr>
          <p:nvPr/>
        </p:nvCxnSpPr>
        <p:spPr bwMode="auto">
          <a:xfrm>
            <a:off x="4572000" y="3501008"/>
            <a:ext cx="0" cy="2258531"/>
          </a:xfrm>
          <a:prstGeom prst="straightConnector1">
            <a:avLst/>
          </a:prstGeom>
          <a:ln w="25400">
            <a:solidFill>
              <a:srgbClr val="FFFFFF"/>
            </a:solidFill>
            <a:round/>
          </a:ln>
        </p:spPr>
      </p:cxnSp>
      <p:sp>
        <p:nvSpPr>
          <p:cNvPr id="281" name="Прямоугольник 4"/>
          <p:cNvSpPr/>
          <p:nvPr/>
        </p:nvSpPr>
        <p:spPr bwMode="auto">
          <a:xfrm>
            <a:off x="476820" y="3401730"/>
            <a:ext cx="4093740" cy="558165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>
              <a:lnSpc>
                <a:spcPct val="138000"/>
              </a:lnSpc>
              <a:tabLst>
                <a:tab pos="0" algn="l"/>
              </a:tabLst>
              <a:defRPr/>
            </a:pPr>
            <a:r>
              <a:rPr lang="ru-RU" sz="2600" b="1" spc="-1">
                <a:solidFill>
                  <a:srgbClr val="37BAEC"/>
                </a:solidFill>
                <a:latin typeface="Arial"/>
                <a:ea typeface="Tahoma"/>
              </a:rPr>
              <a:t>Спасибо за внимание!</a:t>
            </a:r>
            <a:endParaRPr lang="ru-RU" sz="2600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2" name="Прямоугольник 4"/>
          <p:cNvSpPr/>
          <p:nvPr/>
        </p:nvSpPr>
        <p:spPr bwMode="auto">
          <a:xfrm>
            <a:off x="517690" y="4005064"/>
            <a:ext cx="3901230" cy="868378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>
              <a:spcBef>
                <a:spcPts val="224"/>
              </a:spcBef>
              <a:tabLst>
                <a:tab pos="0" algn="l"/>
              </a:tabLst>
              <a:defRPr/>
            </a:pPr>
            <a:r>
              <a:rPr lang="ru-RU" sz="2600" spc="-1" dirty="0">
                <a:solidFill>
                  <a:srgbClr val="FFFFFF"/>
                </a:solidFill>
                <a:latin typeface="Arial"/>
                <a:ea typeface="Tahoma"/>
              </a:rPr>
              <a:t>Будем рады ответить на ваши вопросы</a:t>
            </a:r>
            <a:r>
              <a:rPr lang="en-US" sz="2600" spc="-1" dirty="0">
                <a:solidFill>
                  <a:srgbClr val="FFFFFF"/>
                </a:solidFill>
                <a:latin typeface="Arial"/>
                <a:ea typeface="Tahoma"/>
              </a:rPr>
              <a:t>!</a:t>
            </a:r>
            <a:endParaRPr lang="ru-RU" sz="2600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3" name="Прямоугольник 17"/>
          <p:cNvSpPr/>
          <p:nvPr/>
        </p:nvSpPr>
        <p:spPr bwMode="auto">
          <a:xfrm>
            <a:off x="537856" y="548680"/>
            <a:ext cx="5610600" cy="5275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>
              <a:tabLst>
                <a:tab pos="0" algn="l"/>
              </a:tabLst>
              <a:defRPr/>
            </a:pPr>
            <a:r>
              <a:rPr lang="ru-RU" sz="2700" b="1" spc="-1" dirty="0">
                <a:solidFill>
                  <a:srgbClr val="FFFFFF"/>
                </a:solidFill>
                <a:latin typeface="Arial Black"/>
                <a:ea typeface="Tahoma"/>
              </a:rPr>
              <a:t>Умные решения Декаст</a:t>
            </a:r>
            <a:r>
              <a:rPr lang="ru-RU" sz="2700" b="1" spc="-1" dirty="0">
                <a:solidFill>
                  <a:srgbClr val="FFFFFF"/>
                </a:solidFill>
                <a:latin typeface="Arial Black"/>
                <a:ea typeface="DejaVu Sans"/>
              </a:rPr>
              <a:t> </a:t>
            </a:r>
            <a:r>
              <a:rPr lang="ru-RU" sz="2700" b="1" spc="-1" dirty="0">
                <a:solidFill>
                  <a:srgbClr val="FFFFFF"/>
                </a:solidFill>
                <a:latin typeface="Arial Black"/>
                <a:ea typeface="Tahoma"/>
              </a:rPr>
              <a:t>уже доступны к внедрению</a:t>
            </a:r>
            <a:endParaRPr lang="ru-RU" sz="2700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05321361" name=" 805321360"/>
          <p:cNvSpPr/>
          <p:nvPr/>
        </p:nvSpPr>
        <p:spPr bwMode="auto">
          <a:xfrm>
            <a:off x="2665279" y="3363277"/>
            <a:ext cx="3813981" cy="274589"/>
          </a:xfr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 sz="135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>
  <p:cSld>
    <p:bg>
      <p:bgPr>
        <a:gradFill rotWithShape="0">
          <a:gsLst>
            <a:gs pos="0">
              <a:srgbClr val="0F346A"/>
            </a:gs>
            <a:gs pos="100000">
              <a:srgbClr val="03213C"/>
            </a:gs>
          </a:gsLst>
          <a:lin ang="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7" name="Рисунок 3"/>
          <p:cNvPicPr/>
          <p:nvPr/>
        </p:nvPicPr>
        <p:blipFill>
          <a:blip r:embed="rId2"/>
          <a:srcRect t="74794"/>
          <a:stretch/>
        </p:blipFill>
        <p:spPr bwMode="auto">
          <a:xfrm>
            <a:off x="7371181" y="621006"/>
            <a:ext cx="1177200" cy="300780"/>
          </a:xfrm>
          <a:prstGeom prst="rect">
            <a:avLst/>
          </a:prstGeom>
          <a:ln w="0">
            <a:noFill/>
          </a:ln>
        </p:spPr>
      </p:pic>
      <p:sp>
        <p:nvSpPr>
          <p:cNvPr id="128" name="Прямоугольник 4"/>
          <p:cNvSpPr/>
          <p:nvPr/>
        </p:nvSpPr>
        <p:spPr bwMode="auto">
          <a:xfrm>
            <a:off x="508409" y="559986"/>
            <a:ext cx="7472790" cy="49275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2700" b="1" spc="-1">
                <a:solidFill>
                  <a:srgbClr val="FFFFFF"/>
                </a:solidFill>
                <a:latin typeface="Arial Black"/>
                <a:ea typeface="DejaVu Sans"/>
              </a:rPr>
              <a:t>Декаст сегодня - </a:t>
            </a:r>
            <a:r>
              <a:rPr lang="ru-RU" sz="2700" b="1" spc="-1">
                <a:solidFill>
                  <a:srgbClr val="37BAEC"/>
                </a:solidFill>
                <a:latin typeface="Arial Black"/>
                <a:ea typeface="DejaVu Sans"/>
              </a:rPr>
              <a:t>это</a:t>
            </a:r>
            <a:endParaRPr lang="ru-RU" sz="2700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29" name="Рисунок 30"/>
          <p:cNvPicPr/>
          <p:nvPr/>
        </p:nvPicPr>
        <p:blipFill>
          <a:blip r:embed="rId3"/>
          <a:stretch/>
        </p:blipFill>
        <p:spPr bwMode="auto">
          <a:xfrm>
            <a:off x="-50220" y="-4791690"/>
            <a:ext cx="9103860" cy="4549230"/>
          </a:xfrm>
          <a:prstGeom prst="rect">
            <a:avLst/>
          </a:prstGeom>
          <a:ln w="0">
            <a:noFill/>
          </a:ln>
        </p:spPr>
      </p:pic>
      <p:grpSp>
        <p:nvGrpSpPr>
          <p:cNvPr id="130" name="Группа 7"/>
          <p:cNvGrpSpPr/>
          <p:nvPr/>
        </p:nvGrpSpPr>
        <p:grpSpPr bwMode="auto">
          <a:xfrm>
            <a:off x="512190" y="1916832"/>
            <a:ext cx="1560870" cy="1127790"/>
            <a:chOff x="682920" y="1852200"/>
            <a:chExt cx="2081160" cy="1503720"/>
          </a:xfrm>
        </p:grpSpPr>
        <p:sp>
          <p:nvSpPr>
            <p:cNvPr id="131" name="Прямоугольник 32"/>
            <p:cNvSpPr/>
            <p:nvPr/>
          </p:nvSpPr>
          <p:spPr bwMode="auto">
            <a:xfrm>
              <a:off x="682920" y="2502000"/>
              <a:ext cx="2081160" cy="853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lIns="67500" tIns="33750" rIns="67500" bIns="33750" anchor="t">
              <a:noAutofit/>
            </a:bodyPr>
            <a:lstStyle/>
            <a:p>
              <a:pPr algn="ctr">
                <a:lnSpc>
                  <a:spcPct val="100000"/>
                </a:lnSpc>
                <a:defRPr/>
              </a:pPr>
              <a:r>
                <a:rPr lang="ru-RU" sz="1600" spc="-1" dirty="0">
                  <a:solidFill>
                    <a:srgbClr val="FFFFFF"/>
                  </a:solidFill>
                  <a:latin typeface="Arial"/>
                  <a:ea typeface="DejaVu Sans"/>
                </a:rPr>
                <a:t>на Российском рынке</a:t>
              </a:r>
              <a:endParaRPr lang="ru-RU" sz="1600" spc="-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32" name="Прямоугольник 33"/>
            <p:cNvSpPr/>
            <p:nvPr/>
          </p:nvSpPr>
          <p:spPr bwMode="auto">
            <a:xfrm>
              <a:off x="682920" y="1852200"/>
              <a:ext cx="2081160" cy="596879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lIns="67500" tIns="33750" rIns="67500" bIns="33750" anchor="t">
              <a:noAutofit/>
            </a:bodyPr>
            <a:lstStyle/>
            <a:p>
              <a:pPr algn="ctr">
                <a:lnSpc>
                  <a:spcPct val="100000"/>
                </a:lnSpc>
                <a:defRPr/>
              </a:pPr>
              <a:r>
                <a:rPr lang="ru-RU" sz="3000" b="1" spc="-1" dirty="0">
                  <a:solidFill>
                    <a:srgbClr val="37BAEC"/>
                  </a:solidFill>
                  <a:latin typeface="Arial Black"/>
                  <a:ea typeface="DejaVu Sans"/>
                </a:rPr>
                <a:t>30 лет</a:t>
              </a:r>
              <a:endParaRPr lang="ru-RU" sz="3000" spc="-1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33" name="Группа 8"/>
          <p:cNvGrpSpPr/>
          <p:nvPr/>
        </p:nvGrpSpPr>
        <p:grpSpPr bwMode="auto">
          <a:xfrm>
            <a:off x="2444082" y="1916832"/>
            <a:ext cx="1695870" cy="1127790"/>
            <a:chOff x="3564360" y="1852200"/>
            <a:chExt cx="2261160" cy="1503720"/>
          </a:xfrm>
        </p:grpSpPr>
        <p:sp>
          <p:nvSpPr>
            <p:cNvPr id="134" name="Прямоугольник 34"/>
            <p:cNvSpPr/>
            <p:nvPr/>
          </p:nvSpPr>
          <p:spPr bwMode="auto">
            <a:xfrm>
              <a:off x="3564360" y="2502000"/>
              <a:ext cx="2261160" cy="853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lIns="67500" tIns="33750" rIns="67500" bIns="33750" anchor="t">
              <a:noAutofit/>
            </a:bodyPr>
            <a:lstStyle/>
            <a:p>
              <a:pPr algn="ctr">
                <a:lnSpc>
                  <a:spcPct val="100000"/>
                </a:lnSpc>
                <a:defRPr/>
              </a:pPr>
              <a:r>
                <a:rPr lang="ru-RU" sz="1600" spc="-1" dirty="0">
                  <a:solidFill>
                    <a:srgbClr val="FFFFFF"/>
                  </a:solidFill>
                  <a:latin typeface="Arial"/>
                  <a:ea typeface="DejaVu Sans"/>
                </a:rPr>
                <a:t>межповерочный интервал</a:t>
              </a:r>
              <a:endParaRPr lang="ru-RU" sz="1600" spc="-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35" name="Прямоугольник 35"/>
            <p:cNvSpPr/>
            <p:nvPr/>
          </p:nvSpPr>
          <p:spPr bwMode="auto">
            <a:xfrm>
              <a:off x="3654360" y="1852200"/>
              <a:ext cx="2081160" cy="596879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lIns="67500" tIns="33750" rIns="67500" bIns="33750" anchor="t">
              <a:noAutofit/>
            </a:bodyPr>
            <a:lstStyle/>
            <a:p>
              <a:pPr algn="ctr">
                <a:lnSpc>
                  <a:spcPct val="100000"/>
                </a:lnSpc>
                <a:defRPr/>
              </a:pPr>
              <a:r>
                <a:rPr lang="ru-RU" sz="3000" b="1" spc="-1" dirty="0">
                  <a:solidFill>
                    <a:srgbClr val="37BAEC"/>
                  </a:solidFill>
                  <a:latin typeface="Arial Black"/>
                  <a:ea typeface="DejaVu Sans"/>
                </a:rPr>
                <a:t>6 лет</a:t>
              </a:r>
              <a:endParaRPr lang="ru-RU" sz="3000" spc="-1" dirty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36" name="Прямоугольник 36"/>
          <p:cNvSpPr/>
          <p:nvPr/>
        </p:nvSpPr>
        <p:spPr bwMode="auto">
          <a:xfrm>
            <a:off x="419337" y="4864932"/>
            <a:ext cx="1695870" cy="6404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1600" spc="-1" dirty="0">
                <a:solidFill>
                  <a:srgbClr val="FFFFFF"/>
                </a:solidFill>
                <a:latin typeface="Arial"/>
                <a:ea typeface="DejaVu Sans"/>
              </a:rPr>
              <a:t>Собственное современное производство</a:t>
            </a:r>
            <a:endParaRPr lang="ru-RU" sz="1600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7" name="Прямоугольник 39"/>
          <p:cNvSpPr/>
          <p:nvPr/>
        </p:nvSpPr>
        <p:spPr bwMode="auto">
          <a:xfrm>
            <a:off x="2516090" y="4843332"/>
            <a:ext cx="1695870" cy="6404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1600" spc="-1" dirty="0">
                <a:solidFill>
                  <a:srgbClr val="FFFFFF"/>
                </a:solidFill>
                <a:latin typeface="Arial"/>
                <a:ea typeface="DejaVu Sans"/>
              </a:rPr>
              <a:t>Самая широкая номенклатура приборов  в СНГ</a:t>
            </a:r>
            <a:endParaRPr lang="ru-RU" sz="1600" spc="-1" dirty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38" name="Группа 9"/>
          <p:cNvGrpSpPr/>
          <p:nvPr/>
        </p:nvGrpSpPr>
        <p:grpSpPr bwMode="auto">
          <a:xfrm>
            <a:off x="4427984" y="1916832"/>
            <a:ext cx="2166431" cy="1127790"/>
            <a:chOff x="6305465" y="1852200"/>
            <a:chExt cx="2888575" cy="1503720"/>
          </a:xfrm>
        </p:grpSpPr>
        <p:sp>
          <p:nvSpPr>
            <p:cNvPr id="139" name="Прямоугольник 42"/>
            <p:cNvSpPr/>
            <p:nvPr/>
          </p:nvSpPr>
          <p:spPr bwMode="auto">
            <a:xfrm>
              <a:off x="6408360" y="2502000"/>
              <a:ext cx="2536560" cy="853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lIns="67500" tIns="33750" rIns="67500" bIns="33750" anchor="t">
              <a:noAutofit/>
            </a:bodyPr>
            <a:lstStyle/>
            <a:p>
              <a:pPr algn="ctr">
                <a:lnSpc>
                  <a:spcPct val="100000"/>
                </a:lnSpc>
                <a:defRPr/>
              </a:pPr>
              <a:r>
                <a:rPr lang="ru-RU" sz="1600" spc="-1" dirty="0">
                  <a:solidFill>
                    <a:srgbClr val="FFFFFF"/>
                  </a:solidFill>
                  <a:latin typeface="Arial"/>
                  <a:ea typeface="DejaVu Sans"/>
                </a:rPr>
                <a:t>счетчиков успешно работает в России и СНГ</a:t>
              </a:r>
              <a:endParaRPr lang="ru-RU" sz="1600" spc="-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40" name="Прямоугольник 44"/>
            <p:cNvSpPr/>
            <p:nvPr/>
          </p:nvSpPr>
          <p:spPr bwMode="auto">
            <a:xfrm>
              <a:off x="6305465" y="1852200"/>
              <a:ext cx="2888575" cy="596879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lIns="67500" tIns="33750" rIns="67500" bIns="33750" anchor="t">
              <a:noAutofit/>
            </a:bodyPr>
            <a:lstStyle/>
            <a:p>
              <a:pPr algn="ctr">
                <a:lnSpc>
                  <a:spcPct val="100000"/>
                </a:lnSpc>
                <a:defRPr/>
              </a:pPr>
              <a:r>
                <a:rPr lang="en-US" sz="3000" b="1" spc="-1" dirty="0">
                  <a:solidFill>
                    <a:srgbClr val="37BAEC"/>
                  </a:solidFill>
                  <a:latin typeface="Arial Black"/>
                  <a:ea typeface="DejaVu Sans"/>
                </a:rPr>
                <a:t>&gt;</a:t>
              </a:r>
              <a:r>
                <a:rPr lang="ru-RU" sz="3000" b="1" spc="-1" dirty="0">
                  <a:solidFill>
                    <a:srgbClr val="37BAEC"/>
                  </a:solidFill>
                  <a:latin typeface="Arial Black"/>
                  <a:ea typeface="DejaVu Sans"/>
                </a:rPr>
                <a:t> 12 млн</a:t>
              </a:r>
              <a:endParaRPr lang="ru-RU" sz="3000" spc="-1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41" name="Группа 10"/>
          <p:cNvGrpSpPr/>
          <p:nvPr/>
        </p:nvGrpSpPr>
        <p:grpSpPr bwMode="auto">
          <a:xfrm>
            <a:off x="6948264" y="1916832"/>
            <a:ext cx="1423980" cy="1147770"/>
            <a:chOff x="9694079" y="1852200"/>
            <a:chExt cx="1898640" cy="1530360"/>
          </a:xfrm>
        </p:grpSpPr>
        <p:sp>
          <p:nvSpPr>
            <p:cNvPr id="142" name="Прямоугольник 45"/>
            <p:cNvSpPr/>
            <p:nvPr/>
          </p:nvSpPr>
          <p:spPr bwMode="auto">
            <a:xfrm>
              <a:off x="9911880" y="2528640"/>
              <a:ext cx="1462320" cy="853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lIns="67500" tIns="33750" rIns="67500" bIns="33750" anchor="t">
              <a:noAutofit/>
            </a:bodyPr>
            <a:lstStyle/>
            <a:p>
              <a:pPr algn="ctr">
                <a:lnSpc>
                  <a:spcPct val="100000"/>
                </a:lnSpc>
                <a:defRPr/>
              </a:pPr>
              <a:r>
                <a:rPr lang="ru-RU" sz="1600" spc="-1" dirty="0">
                  <a:solidFill>
                    <a:srgbClr val="FFFFFF"/>
                  </a:solidFill>
                  <a:latin typeface="Arial"/>
                  <a:ea typeface="DejaVu Sans"/>
                </a:rPr>
                <a:t>товарных позиций</a:t>
              </a:r>
              <a:endParaRPr lang="ru-RU" sz="1600" spc="-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43" name="Прямоугольник 56"/>
            <p:cNvSpPr/>
            <p:nvPr/>
          </p:nvSpPr>
          <p:spPr bwMode="auto">
            <a:xfrm>
              <a:off x="9694079" y="1852200"/>
              <a:ext cx="1898640" cy="596879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lIns="67500" tIns="33750" rIns="67500" bIns="33750" anchor="t">
              <a:noAutofit/>
            </a:bodyPr>
            <a:lstStyle/>
            <a:p>
              <a:pPr algn="ctr">
                <a:lnSpc>
                  <a:spcPct val="100000"/>
                </a:lnSpc>
                <a:defRPr/>
              </a:pPr>
              <a:r>
                <a:rPr lang="en-US" sz="3000" b="1" spc="-1" dirty="0">
                  <a:solidFill>
                    <a:srgbClr val="37BAEC"/>
                  </a:solidFill>
                  <a:latin typeface="Arial Black"/>
                  <a:ea typeface="DejaVu Sans"/>
                </a:rPr>
                <a:t>&gt;</a:t>
              </a:r>
              <a:r>
                <a:rPr lang="ru-RU" sz="3000" b="1" spc="-1" dirty="0">
                  <a:solidFill>
                    <a:srgbClr val="37BAEC"/>
                  </a:solidFill>
                  <a:latin typeface="Arial Black"/>
                  <a:ea typeface="DejaVu Sans"/>
                </a:rPr>
                <a:t> 100</a:t>
              </a:r>
              <a:endParaRPr lang="ru-RU" sz="3000" spc="-1" dirty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44" name="Прямоугольник 57"/>
          <p:cNvSpPr/>
          <p:nvPr/>
        </p:nvSpPr>
        <p:spPr bwMode="auto">
          <a:xfrm>
            <a:off x="4716016" y="4861422"/>
            <a:ext cx="1661040" cy="6404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1600" spc="-1" dirty="0">
                <a:solidFill>
                  <a:srgbClr val="FFFFFF"/>
                </a:solidFill>
                <a:latin typeface="Arial"/>
                <a:ea typeface="DejaVu Sans"/>
              </a:rPr>
              <a:t>Метрологическая и сервисная служба</a:t>
            </a:r>
            <a:endParaRPr lang="ru-RU" sz="1600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5" name="Прямоугольник 58"/>
          <p:cNvSpPr/>
          <p:nvPr/>
        </p:nvSpPr>
        <p:spPr bwMode="auto">
          <a:xfrm>
            <a:off x="6660232" y="4861422"/>
            <a:ext cx="2067930" cy="6404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1600" spc="-1" dirty="0">
                <a:solidFill>
                  <a:srgbClr val="FFFFFF"/>
                </a:solidFill>
                <a:latin typeface="Arial"/>
                <a:ea typeface="DejaVu Sans"/>
              </a:rPr>
              <a:t>Аккредитованная метрологическая лаборатория</a:t>
            </a:r>
            <a:endParaRPr lang="ru-RU" sz="1600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46" name="Рисунок 12"/>
          <p:cNvPicPr/>
          <p:nvPr/>
        </p:nvPicPr>
        <p:blipFill>
          <a:blip r:embed="rId4"/>
          <a:stretch/>
        </p:blipFill>
        <p:spPr bwMode="auto">
          <a:xfrm>
            <a:off x="827584" y="3838906"/>
            <a:ext cx="856056" cy="827306"/>
          </a:xfrm>
          <a:prstGeom prst="rect">
            <a:avLst/>
          </a:prstGeom>
          <a:ln w="0">
            <a:noFill/>
          </a:ln>
        </p:spPr>
      </p:pic>
      <p:pic>
        <p:nvPicPr>
          <p:cNvPr id="147" name="Рисунок 14"/>
          <p:cNvPicPr/>
          <p:nvPr/>
        </p:nvPicPr>
        <p:blipFill>
          <a:blip r:embed="rId5"/>
          <a:stretch/>
        </p:blipFill>
        <p:spPr bwMode="auto">
          <a:xfrm>
            <a:off x="5152920" y="3813125"/>
            <a:ext cx="776660" cy="797737"/>
          </a:xfrm>
          <a:prstGeom prst="rect">
            <a:avLst/>
          </a:prstGeom>
          <a:ln w="0">
            <a:noFill/>
          </a:ln>
        </p:spPr>
      </p:pic>
      <p:pic>
        <p:nvPicPr>
          <p:cNvPr id="148" name="Рисунок 16"/>
          <p:cNvPicPr/>
          <p:nvPr/>
        </p:nvPicPr>
        <p:blipFill>
          <a:blip r:embed="rId6"/>
          <a:stretch/>
        </p:blipFill>
        <p:spPr bwMode="auto">
          <a:xfrm>
            <a:off x="7236296" y="3813125"/>
            <a:ext cx="856057" cy="856057"/>
          </a:xfrm>
          <a:prstGeom prst="rect">
            <a:avLst/>
          </a:prstGeom>
          <a:ln w="0">
            <a:noFill/>
          </a:ln>
        </p:spPr>
      </p:pic>
      <p:pic>
        <p:nvPicPr>
          <p:cNvPr id="149" name="Рисунок 18"/>
          <p:cNvPicPr/>
          <p:nvPr/>
        </p:nvPicPr>
        <p:blipFill>
          <a:blip r:embed="rId7"/>
          <a:stretch/>
        </p:blipFill>
        <p:spPr bwMode="auto">
          <a:xfrm>
            <a:off x="2987824" y="3831886"/>
            <a:ext cx="776659" cy="827306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>
  <p:cSld>
    <p:bg>
      <p:bgPr>
        <a:gradFill rotWithShape="0">
          <a:gsLst>
            <a:gs pos="0">
              <a:srgbClr val="0F346A"/>
            </a:gs>
            <a:gs pos="100000">
              <a:srgbClr val="03213C"/>
            </a:gs>
          </a:gsLst>
          <a:lin ang="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88160460" name="Рисунок 3"/>
          <p:cNvPicPr/>
          <p:nvPr/>
        </p:nvPicPr>
        <p:blipFill>
          <a:blip r:embed="rId2"/>
          <a:srcRect t="74794"/>
          <a:stretch/>
        </p:blipFill>
        <p:spPr bwMode="auto">
          <a:xfrm>
            <a:off x="7355613" y="608105"/>
            <a:ext cx="1177200" cy="300780"/>
          </a:xfrm>
          <a:prstGeom prst="rect">
            <a:avLst/>
          </a:prstGeom>
          <a:ln w="0">
            <a:noFill/>
          </a:ln>
        </p:spPr>
      </p:pic>
      <p:sp>
        <p:nvSpPr>
          <p:cNvPr id="1701931116" name="Прямоугольник 4"/>
          <p:cNvSpPr/>
          <p:nvPr/>
        </p:nvSpPr>
        <p:spPr bwMode="auto">
          <a:xfrm>
            <a:off x="508409" y="1066770"/>
            <a:ext cx="7472790" cy="49275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>
              <a:defRPr/>
            </a:pPr>
            <a:endParaRPr sz="1350"/>
          </a:p>
        </p:txBody>
      </p:sp>
      <p:pic>
        <p:nvPicPr>
          <p:cNvPr id="1137347325" name="Рисунок 30"/>
          <p:cNvPicPr/>
          <p:nvPr/>
        </p:nvPicPr>
        <p:blipFill>
          <a:blip r:embed="rId3"/>
          <a:stretch/>
        </p:blipFill>
        <p:spPr bwMode="auto">
          <a:xfrm>
            <a:off x="-50220" y="-4791690"/>
            <a:ext cx="9103860" cy="4549230"/>
          </a:xfrm>
          <a:prstGeom prst="rect">
            <a:avLst/>
          </a:prstGeom>
          <a:ln w="0">
            <a:noFill/>
          </a:ln>
        </p:spPr>
      </p:pic>
      <p:sp>
        <p:nvSpPr>
          <p:cNvPr id="721390913" name="Прямоугольник 4"/>
          <p:cNvSpPr/>
          <p:nvPr/>
        </p:nvSpPr>
        <p:spPr bwMode="auto">
          <a:xfrm>
            <a:off x="517139" y="559986"/>
            <a:ext cx="7472790" cy="49275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 defTabSz="685800">
              <a:defRPr/>
            </a:pPr>
            <a:r>
              <a:rPr lang="ru-RU" sz="2700" b="1" dirty="0">
                <a:solidFill>
                  <a:srgbClr val="FFFFFF"/>
                </a:solidFill>
                <a:latin typeface="Arial Black"/>
                <a:ea typeface="DejaVu Sans"/>
              </a:rPr>
              <a:t>Декаст сегодня - </a:t>
            </a:r>
            <a:r>
              <a:rPr lang="ru-RU" sz="2700" b="1" dirty="0">
                <a:solidFill>
                  <a:srgbClr val="37BAEC"/>
                </a:solidFill>
                <a:latin typeface="Arial Black"/>
                <a:ea typeface="DejaVu Sans"/>
              </a:rPr>
              <a:t>это</a:t>
            </a:r>
            <a:endParaRPr lang="ru-RU" sz="27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2088259" name="Text Box 8"/>
          <p:cNvSpPr/>
          <p:nvPr/>
        </p:nvSpPr>
        <p:spPr bwMode="auto">
          <a:xfrm>
            <a:off x="0" y="1484784"/>
            <a:ext cx="9143820" cy="32265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45630" rIns="67500" bIns="33750" anchor="t">
            <a:noAutofit/>
          </a:bodyPr>
          <a:lstStyle/>
          <a:p>
            <a:pPr algn="ctr" defTabSz="685800">
              <a:lnSpc>
                <a:spcPct val="93000"/>
              </a:lnSpc>
              <a:tabLst>
                <a:tab pos="542970" algn="l"/>
                <a:tab pos="1085940" algn="l"/>
                <a:tab pos="1628910" algn="l"/>
                <a:tab pos="2171610" algn="l"/>
                <a:tab pos="2714580" algn="l"/>
                <a:tab pos="3257550" algn="l"/>
                <a:tab pos="3800520" algn="l"/>
              </a:tabLst>
              <a:defRPr/>
            </a:pPr>
            <a:r>
              <a:rPr lang="ru-RU" sz="2000" b="1" dirty="0">
                <a:solidFill>
                  <a:schemeClr val="lt1"/>
                </a:solidFill>
                <a:latin typeface="Arial"/>
                <a:ea typeface="Microsoft YaHei"/>
              </a:rPr>
              <a:t>Штат разработчиков и собственное производство</a:t>
            </a:r>
            <a:endParaRPr lang="ru-RU" sz="20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16247839" name="Text Box 9"/>
          <p:cNvSpPr/>
          <p:nvPr/>
        </p:nvSpPr>
        <p:spPr bwMode="auto">
          <a:xfrm>
            <a:off x="539750" y="2348880"/>
            <a:ext cx="3653370" cy="9142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44280" rIns="67500" bIns="33750" anchor="t">
            <a:noAutofit/>
          </a:bodyPr>
          <a:lstStyle/>
          <a:p>
            <a:pPr defTabSz="685800">
              <a:lnSpc>
                <a:spcPct val="93000"/>
              </a:lnSpc>
              <a:tabLst>
                <a:tab pos="542970" algn="l"/>
                <a:tab pos="1085940" algn="l"/>
                <a:tab pos="1628910" algn="l"/>
                <a:tab pos="2171610" algn="l"/>
                <a:tab pos="2714580" algn="l"/>
                <a:tab pos="3257550" algn="l"/>
              </a:tabLst>
              <a:defRPr/>
            </a:pPr>
            <a:r>
              <a:rPr lang="ru-RU" sz="1400" b="1" dirty="0">
                <a:solidFill>
                  <a:srgbClr val="77CAEE"/>
                </a:solidFill>
                <a:latin typeface="Arial"/>
                <a:ea typeface="Microsoft YaHei"/>
              </a:rPr>
              <a:t>Декаст</a:t>
            </a:r>
            <a:r>
              <a:rPr lang="ru-RU" sz="1400" dirty="0">
                <a:solidFill>
                  <a:srgbClr val="FFFFFF"/>
                </a:solidFill>
                <a:latin typeface="Arial"/>
                <a:ea typeface="Microsoft YaHei"/>
              </a:rPr>
              <a:t> производит и разрабатывает собственные продукты и не имеет зависимости от готовых продуктов сторонних производителей.</a:t>
            </a:r>
            <a:endParaRPr lang="ru-RU" sz="1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30678795" name="Text Box 10"/>
          <p:cNvSpPr/>
          <p:nvPr/>
        </p:nvSpPr>
        <p:spPr bwMode="auto">
          <a:xfrm>
            <a:off x="467544" y="3717032"/>
            <a:ext cx="4391820" cy="4509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45630" rIns="67500" bIns="33750" anchor="t">
            <a:noAutofit/>
          </a:bodyPr>
          <a:lstStyle/>
          <a:p>
            <a:pPr defTabSz="685800">
              <a:lnSpc>
                <a:spcPct val="93000"/>
              </a:lnSpc>
              <a:tabLst>
                <a:tab pos="542970" algn="l"/>
                <a:tab pos="1085940" algn="l"/>
                <a:tab pos="1628910" algn="l"/>
                <a:tab pos="2171610" algn="l"/>
                <a:tab pos="2714580" algn="l"/>
                <a:tab pos="3257550" algn="l"/>
                <a:tab pos="3800520" algn="l"/>
              </a:tabLst>
              <a:defRPr/>
            </a:pPr>
            <a:r>
              <a:rPr lang="ru-RU" sz="1400" b="1" dirty="0">
                <a:solidFill>
                  <a:srgbClr val="77CAEE"/>
                </a:solidFill>
                <a:latin typeface="Arial"/>
                <a:ea typeface="Microsoft YaHei"/>
              </a:rPr>
              <a:t>Собственная метрологическая служба</a:t>
            </a:r>
            <a:endParaRPr lang="ru-RU" sz="1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8048134" name="Text Box 6"/>
          <p:cNvSpPr/>
          <p:nvPr/>
        </p:nvSpPr>
        <p:spPr bwMode="auto">
          <a:xfrm>
            <a:off x="506305" y="4581128"/>
            <a:ext cx="3977210" cy="1368152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44280" rIns="67500" bIns="33750" anchor="t">
            <a:noAutofit/>
          </a:bodyPr>
          <a:lstStyle/>
          <a:p>
            <a:pPr defTabSz="685800">
              <a:lnSpc>
                <a:spcPct val="93000"/>
              </a:lnSpc>
              <a:defRPr/>
            </a:pPr>
            <a:r>
              <a:rPr lang="ru-RU" sz="1400" dirty="0">
                <a:solidFill>
                  <a:srgbClr val="FFFFFF"/>
                </a:solidFill>
                <a:latin typeface="Arial"/>
                <a:ea typeface="Microsoft YaHei"/>
                <a:cs typeface="Arial"/>
              </a:rPr>
              <a:t>Декаст обладает собственной аккредитованной лабораторией на право первичной и периодической поверки счетчиков горячей и холодной воды, а также счетчиков тепла.</a:t>
            </a:r>
            <a:endParaRPr sz="1400" dirty="0">
              <a:solidFill>
                <a:srgbClr val="FFFFFF"/>
              </a:solidFill>
              <a:latin typeface="Arial"/>
            </a:endParaRPr>
          </a:p>
          <a:p>
            <a:pPr defTabSz="685800">
              <a:lnSpc>
                <a:spcPct val="93000"/>
              </a:lnSpc>
              <a:tabLst>
                <a:tab pos="542970" algn="l"/>
                <a:tab pos="1085940" algn="l"/>
                <a:tab pos="1628910" algn="l"/>
                <a:tab pos="2171610" algn="l"/>
                <a:tab pos="2714580" algn="l"/>
                <a:tab pos="3257550" algn="l"/>
              </a:tabLst>
              <a:defRPr/>
            </a:pPr>
            <a:endParaRPr lang="ru-RU" sz="12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601945830" name="Picture 5"/>
          <p:cNvPicPr/>
          <p:nvPr/>
        </p:nvPicPr>
        <p:blipFill>
          <a:blip r:embed="rId4"/>
          <a:stretch/>
        </p:blipFill>
        <p:spPr bwMode="auto">
          <a:xfrm>
            <a:off x="4571910" y="2348880"/>
            <a:ext cx="4572090" cy="3289366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>
  <p:cSld>
    <p:bg>
      <p:bgPr>
        <a:gradFill rotWithShape="0">
          <a:gsLst>
            <a:gs pos="0">
              <a:srgbClr val="0F346A"/>
            </a:gs>
            <a:gs pos="100000">
              <a:srgbClr val="03213C"/>
            </a:gs>
          </a:gsLst>
          <a:lin ang="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4" name="Рисунок 3"/>
          <p:cNvPicPr/>
          <p:nvPr/>
        </p:nvPicPr>
        <p:blipFill>
          <a:blip r:embed="rId2"/>
          <a:srcRect t="74794"/>
          <a:stretch/>
        </p:blipFill>
        <p:spPr bwMode="auto">
          <a:xfrm>
            <a:off x="7355613" y="634999"/>
            <a:ext cx="1177200" cy="300780"/>
          </a:xfrm>
          <a:prstGeom prst="rect">
            <a:avLst/>
          </a:prstGeom>
          <a:ln w="0">
            <a:noFill/>
          </a:ln>
        </p:spPr>
      </p:pic>
      <p:sp>
        <p:nvSpPr>
          <p:cNvPr id="165" name="Прямоугольник 4"/>
          <p:cNvSpPr/>
          <p:nvPr/>
        </p:nvSpPr>
        <p:spPr bwMode="auto">
          <a:xfrm>
            <a:off x="517629" y="548680"/>
            <a:ext cx="6543450" cy="5275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2700" b="1" spc="-1" dirty="0">
                <a:solidFill>
                  <a:srgbClr val="FFFFFF"/>
                </a:solidFill>
                <a:latin typeface="Arial Black"/>
                <a:ea typeface="DejaVu Sans"/>
              </a:rPr>
              <a:t>Преимущества от внедрения умных решений Декаст</a:t>
            </a:r>
            <a:endParaRPr lang="ru-RU" sz="2700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6" name="Прямоугольник 60"/>
          <p:cNvSpPr/>
          <p:nvPr/>
        </p:nvSpPr>
        <p:spPr bwMode="auto">
          <a:xfrm>
            <a:off x="5436450" y="4112911"/>
            <a:ext cx="3148470" cy="1354319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>
              <a:spcAft>
                <a:spcPts val="451"/>
              </a:spcAft>
              <a:defRPr/>
            </a:pPr>
            <a:r>
              <a:rPr lang="ru-RU" sz="1350" b="1" spc="-1">
                <a:solidFill>
                  <a:srgbClr val="37BAEC"/>
                </a:solidFill>
                <a:latin typeface="Arial"/>
                <a:ea typeface="DejaVu Sans"/>
              </a:rPr>
              <a:t>Минимизация мошенничества потребителей</a:t>
            </a:r>
            <a:endParaRPr lang="ru-RU" sz="1350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r>
              <a:rPr lang="ru-RU" sz="1125" spc="-1">
                <a:solidFill>
                  <a:srgbClr val="FFFFFF"/>
                </a:solidFill>
                <a:latin typeface="Arial"/>
                <a:ea typeface="DejaVu Sans"/>
              </a:rPr>
              <a:t>Некоторые потребители пытаются фальсифицировать данные, они ставят магниты или подключаются к соседям. Умные приборы учета позволяют сигнализировать о внешних вмешательствах - поднесение магнита, вскрытие счетчика</a:t>
            </a:r>
            <a:endParaRPr lang="ru-RU" sz="1125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7" name="Прямоугольник 8"/>
          <p:cNvSpPr/>
          <p:nvPr/>
        </p:nvSpPr>
        <p:spPr bwMode="auto">
          <a:xfrm>
            <a:off x="5436450" y="2184300"/>
            <a:ext cx="3275910" cy="16972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1350" b="1" spc="-1">
                <a:solidFill>
                  <a:srgbClr val="37BAEC"/>
                </a:solidFill>
                <a:latin typeface="Arial"/>
                <a:ea typeface="DejaVu Sans"/>
              </a:rPr>
              <a:t>Облегчение процесса сбора </a:t>
            </a:r>
            <a:endParaRPr lang="ru-RU" sz="1350" spc="-1">
              <a:solidFill>
                <a:srgbClr val="FFFFFF"/>
              </a:solidFill>
              <a:latin typeface="Arial"/>
            </a:endParaRPr>
          </a:p>
          <a:p>
            <a:pPr>
              <a:spcAft>
                <a:spcPts val="451"/>
              </a:spcAft>
              <a:defRPr/>
            </a:pPr>
            <a:r>
              <a:rPr lang="ru-RU" sz="1350" b="1" spc="-1">
                <a:solidFill>
                  <a:srgbClr val="37BAEC"/>
                </a:solidFill>
                <a:latin typeface="Arial"/>
                <a:ea typeface="DejaVu Sans"/>
              </a:rPr>
              <a:t>и обработки данных</a:t>
            </a:r>
            <a:endParaRPr lang="ru-RU" sz="1350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r>
              <a:rPr lang="ru-RU" sz="1125" spc="-1">
                <a:solidFill>
                  <a:srgbClr val="FFFFFF"/>
                </a:solidFill>
                <a:latin typeface="Arial"/>
                <a:ea typeface="DejaVu Sans"/>
              </a:rPr>
              <a:t>Несовершенство технического оборудования и наличие человеческого фактора приводит к тому, что собранные данные необъективны. Внедрение системы учета энергоресурсов упрощает сбор, обработку и отправку показаний (Mos.ru / ГИС ЖКХ) и позволит обходиться без обходчиков и проверяющих)</a:t>
            </a:r>
            <a:endParaRPr lang="ru-RU" sz="1125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8" name="Прямоугольник 10"/>
          <p:cNvSpPr/>
          <p:nvPr/>
        </p:nvSpPr>
        <p:spPr bwMode="auto">
          <a:xfrm>
            <a:off x="943380" y="2184300"/>
            <a:ext cx="3708180" cy="106893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>
              <a:spcAft>
                <a:spcPts val="451"/>
              </a:spcAft>
              <a:defRPr/>
            </a:pPr>
            <a:r>
              <a:rPr lang="ru-RU" sz="1350" b="1" spc="-1">
                <a:solidFill>
                  <a:srgbClr val="37BAEC"/>
                </a:solidFill>
                <a:latin typeface="Arial"/>
                <a:ea typeface="DejaVu Sans"/>
              </a:rPr>
              <a:t>Сведение финансового баланса</a:t>
            </a:r>
            <a:endParaRPr lang="ru-RU" sz="1350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r>
              <a:rPr lang="ru-RU" sz="1125" spc="-1">
                <a:solidFill>
                  <a:srgbClr val="FFFFFF"/>
                </a:solidFill>
                <a:latin typeface="Arial"/>
                <a:ea typeface="DejaVu Sans"/>
              </a:rPr>
              <a:t>Организация передачи показаний в различные биллинговые учетные системы со всех приборов учета дома одновременно с начислением расхода по общедомовому прибору учета для ресурсно-снабжающих организаций</a:t>
            </a:r>
            <a:endParaRPr lang="ru-RU" sz="1125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9" name="Прямоугольник 9"/>
          <p:cNvSpPr/>
          <p:nvPr/>
        </p:nvSpPr>
        <p:spPr bwMode="auto">
          <a:xfrm>
            <a:off x="943381" y="3463830"/>
            <a:ext cx="3986279" cy="106893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>
              <a:spcAft>
                <a:spcPts val="451"/>
              </a:spcAft>
              <a:defRPr/>
            </a:pPr>
            <a:r>
              <a:rPr lang="ru-RU" sz="1350" b="1" spc="-1">
                <a:solidFill>
                  <a:srgbClr val="37BAEC"/>
                </a:solidFill>
                <a:latin typeface="Arial"/>
                <a:ea typeface="DejaVu Sans"/>
              </a:rPr>
              <a:t>Повышение собираемости оплат за энергоресурсы</a:t>
            </a:r>
            <a:endParaRPr lang="ru-RU" sz="1350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r>
              <a:rPr lang="ru-RU" sz="1125" spc="-1">
                <a:solidFill>
                  <a:srgbClr val="FFFFFF"/>
                </a:solidFill>
                <a:latin typeface="Arial"/>
                <a:ea typeface="DejaVu Sans"/>
              </a:rPr>
              <a:t>Приборы учета работают автономно и передают данные в автоматическом режиме без участия человека, поэтому отсутствует риск, что житель забудет передать данные или передаст их некорректно</a:t>
            </a:r>
            <a:endParaRPr lang="ru-RU" sz="1125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0" name="Прямоугольник 11"/>
          <p:cNvSpPr/>
          <p:nvPr/>
        </p:nvSpPr>
        <p:spPr bwMode="auto">
          <a:xfrm>
            <a:off x="943380" y="4787370"/>
            <a:ext cx="3850740" cy="106893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>
              <a:spcAft>
                <a:spcPts val="451"/>
              </a:spcAft>
              <a:defRPr/>
            </a:pPr>
            <a:r>
              <a:rPr lang="ru-RU" sz="1350" b="1" spc="-1">
                <a:solidFill>
                  <a:srgbClr val="37BAEC"/>
                </a:solidFill>
                <a:latin typeface="Arial"/>
                <a:ea typeface="DejaVu Sans"/>
              </a:rPr>
              <a:t>Снижение текущих убытков </a:t>
            </a:r>
            <a:endParaRPr lang="ru-RU" sz="1350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r>
              <a:rPr lang="ru-RU" sz="1125" spc="-1">
                <a:solidFill>
                  <a:srgbClr val="FFFFFF"/>
                </a:solidFill>
                <a:latin typeface="Arial"/>
                <a:ea typeface="DejaVu Sans"/>
              </a:rPr>
              <a:t>Сведение финансового баланса за счет внедрения системы учета энергоресурсов ведет к снижению текущих убытков и минимизации спорных ситуаций с ресурсно-снабжающими организациями</a:t>
            </a:r>
            <a:endParaRPr lang="ru-RU" sz="1125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1" name="Овал 12"/>
          <p:cNvSpPr/>
          <p:nvPr/>
        </p:nvSpPr>
        <p:spPr bwMode="auto">
          <a:xfrm>
            <a:off x="508409" y="2220750"/>
            <a:ext cx="434700" cy="430650"/>
          </a:xfrm>
          <a:prstGeom prst="ellipse">
            <a:avLst/>
          </a:prstGeom>
          <a:gradFill rotWithShape="0">
            <a:gsLst>
              <a:gs pos="0">
                <a:srgbClr val="37BAEC">
                  <a:alpha val="0"/>
                </a:srgbClr>
              </a:gs>
              <a:gs pos="100000">
                <a:srgbClr val="37BAEC">
                  <a:alpha val="50196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>
              <a:defRPr/>
            </a:pPr>
            <a:endParaRPr lang="ru-RU" sz="135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Овал 13"/>
          <p:cNvSpPr/>
          <p:nvPr/>
        </p:nvSpPr>
        <p:spPr bwMode="auto">
          <a:xfrm>
            <a:off x="508409" y="3485430"/>
            <a:ext cx="434700" cy="430650"/>
          </a:xfrm>
          <a:prstGeom prst="ellipse">
            <a:avLst/>
          </a:prstGeom>
          <a:gradFill rotWithShape="0">
            <a:gsLst>
              <a:gs pos="0">
                <a:srgbClr val="37BAEC">
                  <a:alpha val="0"/>
                </a:srgbClr>
              </a:gs>
              <a:gs pos="100000">
                <a:srgbClr val="37BAEC">
                  <a:alpha val="50196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>
              <a:defRPr/>
            </a:pPr>
            <a:endParaRPr lang="ru-RU" sz="135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Овал 14"/>
          <p:cNvSpPr/>
          <p:nvPr/>
        </p:nvSpPr>
        <p:spPr bwMode="auto">
          <a:xfrm>
            <a:off x="508409" y="4787370"/>
            <a:ext cx="434700" cy="430650"/>
          </a:xfrm>
          <a:prstGeom prst="ellipse">
            <a:avLst/>
          </a:prstGeom>
          <a:gradFill rotWithShape="0">
            <a:gsLst>
              <a:gs pos="0">
                <a:srgbClr val="37BAEC">
                  <a:alpha val="0"/>
                </a:srgbClr>
              </a:gs>
              <a:gs pos="100000">
                <a:srgbClr val="37BAEC">
                  <a:alpha val="50196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>
              <a:defRPr/>
            </a:pPr>
            <a:endParaRPr lang="ru-RU" sz="135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Овал 16"/>
          <p:cNvSpPr/>
          <p:nvPr/>
        </p:nvSpPr>
        <p:spPr bwMode="auto">
          <a:xfrm>
            <a:off x="5034150" y="2220750"/>
            <a:ext cx="434700" cy="430650"/>
          </a:xfrm>
          <a:prstGeom prst="ellipse">
            <a:avLst/>
          </a:prstGeom>
          <a:gradFill rotWithShape="0">
            <a:gsLst>
              <a:gs pos="0">
                <a:srgbClr val="37BAEC">
                  <a:alpha val="0"/>
                </a:srgbClr>
              </a:gs>
              <a:gs pos="100000">
                <a:srgbClr val="37BAEC">
                  <a:alpha val="50196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>
              <a:defRPr/>
            </a:pPr>
            <a:endParaRPr lang="ru-RU" sz="135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Овал 17"/>
          <p:cNvSpPr/>
          <p:nvPr/>
        </p:nvSpPr>
        <p:spPr bwMode="auto">
          <a:xfrm>
            <a:off x="5034150" y="4132080"/>
            <a:ext cx="434700" cy="430650"/>
          </a:xfrm>
          <a:prstGeom prst="ellipse">
            <a:avLst/>
          </a:prstGeom>
          <a:gradFill rotWithShape="0">
            <a:gsLst>
              <a:gs pos="0">
                <a:srgbClr val="37BAEC">
                  <a:alpha val="0"/>
                </a:srgbClr>
              </a:gs>
              <a:gs pos="100000">
                <a:srgbClr val="37BAEC">
                  <a:alpha val="50196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>
              <a:defRPr/>
            </a:pPr>
            <a:endParaRPr lang="ru-RU" sz="1350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6" name="Рисунок 15"/>
          <p:cNvPicPr/>
          <p:nvPr/>
        </p:nvPicPr>
        <p:blipFill>
          <a:blip r:embed="rId3"/>
          <a:stretch/>
        </p:blipFill>
        <p:spPr bwMode="auto">
          <a:xfrm>
            <a:off x="569700" y="2270700"/>
            <a:ext cx="316710" cy="316710"/>
          </a:xfrm>
          <a:prstGeom prst="rect">
            <a:avLst/>
          </a:prstGeom>
          <a:ln w="0">
            <a:noFill/>
          </a:ln>
        </p:spPr>
      </p:pic>
      <p:pic>
        <p:nvPicPr>
          <p:cNvPr id="177" name="Рисунок 20"/>
          <p:cNvPicPr/>
          <p:nvPr/>
        </p:nvPicPr>
        <p:blipFill>
          <a:blip r:embed="rId4"/>
          <a:stretch/>
        </p:blipFill>
        <p:spPr bwMode="auto">
          <a:xfrm>
            <a:off x="5079240" y="2267460"/>
            <a:ext cx="316710" cy="316710"/>
          </a:xfrm>
          <a:prstGeom prst="rect">
            <a:avLst/>
          </a:prstGeom>
          <a:ln w="0">
            <a:noFill/>
          </a:ln>
        </p:spPr>
      </p:pic>
      <p:pic>
        <p:nvPicPr>
          <p:cNvPr id="178" name="Рисунок 21"/>
          <p:cNvPicPr/>
          <p:nvPr/>
        </p:nvPicPr>
        <p:blipFill>
          <a:blip r:embed="rId5"/>
          <a:stretch/>
        </p:blipFill>
        <p:spPr bwMode="auto">
          <a:xfrm>
            <a:off x="5079240" y="4207140"/>
            <a:ext cx="316710" cy="316710"/>
          </a:xfrm>
          <a:prstGeom prst="rect">
            <a:avLst/>
          </a:prstGeom>
          <a:ln w="0">
            <a:noFill/>
          </a:ln>
        </p:spPr>
      </p:pic>
      <p:pic>
        <p:nvPicPr>
          <p:cNvPr id="179" name="Рисунок 22"/>
          <p:cNvPicPr/>
          <p:nvPr/>
        </p:nvPicPr>
        <p:blipFill>
          <a:blip r:embed="rId6"/>
          <a:stretch/>
        </p:blipFill>
        <p:spPr bwMode="auto">
          <a:xfrm>
            <a:off x="554580" y="3485430"/>
            <a:ext cx="340470" cy="340470"/>
          </a:xfrm>
          <a:prstGeom prst="rect">
            <a:avLst/>
          </a:prstGeom>
          <a:ln w="0">
            <a:noFill/>
          </a:ln>
        </p:spPr>
      </p:pic>
      <p:pic>
        <p:nvPicPr>
          <p:cNvPr id="180" name="Рисунок 23"/>
          <p:cNvPicPr/>
          <p:nvPr/>
        </p:nvPicPr>
        <p:blipFill>
          <a:blip r:embed="rId6"/>
          <a:stretch/>
        </p:blipFill>
        <p:spPr bwMode="auto">
          <a:xfrm flipH="1">
            <a:off x="555120" y="4796550"/>
            <a:ext cx="340470" cy="34047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>
  <p:cSld>
    <p:bg>
      <p:bgPr>
        <a:gradFill rotWithShape="0">
          <a:gsLst>
            <a:gs pos="0">
              <a:srgbClr val="0F346A"/>
            </a:gs>
            <a:gs pos="100000">
              <a:srgbClr val="03213C"/>
            </a:gs>
          </a:gsLst>
          <a:lin ang="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0" name="Рисунок 3"/>
          <p:cNvPicPr/>
          <p:nvPr/>
        </p:nvPicPr>
        <p:blipFill>
          <a:blip r:embed="rId2"/>
          <a:srcRect t="74794"/>
          <a:stretch/>
        </p:blipFill>
        <p:spPr bwMode="auto">
          <a:xfrm>
            <a:off x="7355613" y="622821"/>
            <a:ext cx="1177200" cy="300780"/>
          </a:xfrm>
          <a:prstGeom prst="rect">
            <a:avLst/>
          </a:prstGeom>
          <a:ln w="0">
            <a:noFill/>
          </a:ln>
        </p:spPr>
      </p:pic>
      <p:sp>
        <p:nvSpPr>
          <p:cNvPr id="151" name="Прямоугольник 4"/>
          <p:cNvSpPr/>
          <p:nvPr/>
        </p:nvSpPr>
        <p:spPr bwMode="auto">
          <a:xfrm>
            <a:off x="525415" y="548680"/>
            <a:ext cx="6543450" cy="5275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2700" b="1" spc="-1" dirty="0">
                <a:solidFill>
                  <a:srgbClr val="FFFFFF"/>
                </a:solidFill>
                <a:latin typeface="Arial Black"/>
                <a:ea typeface="DejaVu Sans"/>
              </a:rPr>
              <a:t>Преимущества внедрения умных решений Декаст</a:t>
            </a:r>
            <a:endParaRPr lang="ru-RU" sz="2700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52" name="Рисунок 51"/>
          <p:cNvPicPr/>
          <p:nvPr/>
        </p:nvPicPr>
        <p:blipFill>
          <a:blip r:embed="rId3"/>
          <a:stretch/>
        </p:blipFill>
        <p:spPr bwMode="auto">
          <a:xfrm>
            <a:off x="544539" y="4264304"/>
            <a:ext cx="592650" cy="511920"/>
          </a:xfrm>
          <a:prstGeom prst="rect">
            <a:avLst/>
          </a:prstGeom>
          <a:ln w="0">
            <a:noFill/>
          </a:ln>
        </p:spPr>
      </p:pic>
      <p:sp>
        <p:nvSpPr>
          <p:cNvPr id="153" name="CustomShape 2"/>
          <p:cNvSpPr/>
          <p:nvPr/>
        </p:nvSpPr>
        <p:spPr bwMode="auto">
          <a:xfrm>
            <a:off x="1143130" y="2072662"/>
            <a:ext cx="6351210" cy="28360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1400" b="1" spc="-1" dirty="0">
                <a:solidFill>
                  <a:srgbClr val="00B0F0"/>
                </a:solidFill>
                <a:latin typeface="Tahoma"/>
                <a:ea typeface="Tahoma"/>
              </a:rPr>
              <a:t>Применение инновационных технологий</a:t>
            </a:r>
            <a:endParaRPr lang="ru-RU" sz="1400" spc="-1" dirty="0">
              <a:solidFill>
                <a:srgbClr val="00B0F0"/>
              </a:solidFill>
              <a:latin typeface="Arial"/>
            </a:endParaRPr>
          </a:p>
        </p:txBody>
      </p:sp>
      <p:sp>
        <p:nvSpPr>
          <p:cNvPr id="154" name="CustomShape 3"/>
          <p:cNvSpPr/>
          <p:nvPr/>
        </p:nvSpPr>
        <p:spPr bwMode="auto">
          <a:xfrm>
            <a:off x="1143130" y="2320088"/>
            <a:ext cx="5964029" cy="468269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1300" spc="-1" dirty="0">
                <a:solidFill>
                  <a:srgbClr val="FFFFFF"/>
                </a:solidFill>
                <a:latin typeface="Tahoma"/>
                <a:ea typeface="Tahoma"/>
              </a:rPr>
              <a:t>Цифровой протокол передачи данных, облачное решение, бесшовная интеграция с любыми современными информационными системами (</a:t>
            </a:r>
            <a:r>
              <a:rPr lang="en-US" sz="1300" spc="-1" dirty="0">
                <a:solidFill>
                  <a:srgbClr val="FFFFFF"/>
                </a:solidFill>
                <a:latin typeface="Tahoma"/>
                <a:ea typeface="Tahoma"/>
              </a:rPr>
              <a:t>API)</a:t>
            </a:r>
            <a:r>
              <a:rPr lang="ru-RU" sz="1300" spc="-1" dirty="0">
                <a:solidFill>
                  <a:srgbClr val="FFFFFF"/>
                </a:solidFill>
                <a:latin typeface="Tahoma"/>
                <a:ea typeface="Tahoma"/>
              </a:rPr>
              <a:t>.</a:t>
            </a:r>
            <a:endParaRPr lang="ru-RU" sz="1300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5" name="CustomShape 4"/>
          <p:cNvSpPr/>
          <p:nvPr/>
        </p:nvSpPr>
        <p:spPr bwMode="auto">
          <a:xfrm>
            <a:off x="1143130" y="4184654"/>
            <a:ext cx="7655903" cy="28360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1400" b="1" spc="-1">
                <a:solidFill>
                  <a:srgbClr val="00B0F0"/>
                </a:solidFill>
                <a:latin typeface="Tahoma"/>
                <a:ea typeface="Tahoma"/>
              </a:rPr>
              <a:t>Снижение расходов и сроков монтажа и пуско-наладки системы (до 1 недели) </a:t>
            </a:r>
            <a:endParaRPr lang="ru-RU" sz="1400" spc="-1">
              <a:solidFill>
                <a:srgbClr val="00B0F0"/>
              </a:solidFill>
              <a:latin typeface="Arial"/>
            </a:endParaRPr>
          </a:p>
        </p:txBody>
      </p:sp>
      <p:sp>
        <p:nvSpPr>
          <p:cNvPr id="156" name="CustomShape 5"/>
          <p:cNvSpPr/>
          <p:nvPr/>
        </p:nvSpPr>
        <p:spPr bwMode="auto">
          <a:xfrm>
            <a:off x="1143130" y="4457894"/>
            <a:ext cx="5963382" cy="106843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 algn="just">
              <a:lnSpc>
                <a:spcPct val="100000"/>
              </a:lnSpc>
              <a:defRPr/>
            </a:pPr>
            <a:r>
              <a:rPr lang="ru-RU" sz="1300" spc="-1" dirty="0">
                <a:solidFill>
                  <a:srgbClr val="FFFFFF"/>
                </a:solidFill>
                <a:latin typeface="Arial"/>
                <a:ea typeface="DejaVu Sans"/>
              </a:rPr>
              <a:t>Существенное снижение сроков монтажа и введения в эксплуатацию:  </a:t>
            </a:r>
            <a:endParaRPr lang="ru-RU" sz="1300" spc="-1" dirty="0">
              <a:solidFill>
                <a:srgbClr val="FFFFFF"/>
              </a:solidFill>
              <a:latin typeface="Arial"/>
            </a:endParaRPr>
          </a:p>
          <a:p>
            <a:pPr algn="just">
              <a:lnSpc>
                <a:spcPct val="100000"/>
              </a:lnSpc>
              <a:defRPr/>
            </a:pPr>
            <a:r>
              <a:rPr lang="ru-RU" sz="1300" spc="-1" dirty="0">
                <a:solidFill>
                  <a:srgbClr val="FFFFFF"/>
                </a:solidFill>
                <a:latin typeface="Arial"/>
                <a:ea typeface="DejaVu Sans"/>
              </a:rPr>
              <a:t>• умные счетчики устанавливаются как обычные.</a:t>
            </a:r>
            <a:endParaRPr lang="ru-RU" sz="1300" spc="-1" dirty="0">
              <a:solidFill>
                <a:srgbClr val="FFFFFF"/>
              </a:solidFill>
              <a:latin typeface="Arial"/>
            </a:endParaRPr>
          </a:p>
          <a:p>
            <a:pPr algn="just">
              <a:lnSpc>
                <a:spcPct val="100000"/>
              </a:lnSpc>
              <a:defRPr/>
            </a:pPr>
            <a:r>
              <a:rPr lang="ru-RU" sz="1300" spc="-1" dirty="0">
                <a:solidFill>
                  <a:srgbClr val="FFFFFF"/>
                </a:solidFill>
                <a:latin typeface="Arial"/>
                <a:ea typeface="DejaVu Sans"/>
              </a:rPr>
              <a:t>• беспроводная система не требует прокладки проводов.</a:t>
            </a:r>
            <a:endParaRPr lang="ru-RU" sz="1300" spc="-1" dirty="0">
              <a:solidFill>
                <a:srgbClr val="FFFFFF"/>
              </a:solidFill>
              <a:latin typeface="Arial"/>
            </a:endParaRPr>
          </a:p>
          <a:p>
            <a:pPr algn="just">
              <a:lnSpc>
                <a:spcPct val="100000"/>
              </a:lnSpc>
              <a:defRPr/>
            </a:pPr>
            <a:endParaRPr lang="ru-RU" sz="1300" spc="-1" dirty="0">
              <a:solidFill>
                <a:srgbClr val="FFFFFF"/>
              </a:solidFill>
              <a:latin typeface="Arial"/>
            </a:endParaRPr>
          </a:p>
          <a:p>
            <a:pPr algn="just">
              <a:lnSpc>
                <a:spcPct val="100000"/>
              </a:lnSpc>
              <a:defRPr/>
            </a:pPr>
            <a:r>
              <a:rPr lang="ru-RU" sz="1300" spc="-1" dirty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lang="ru-RU" sz="1300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7" name="CustomShape 6"/>
          <p:cNvSpPr/>
          <p:nvPr/>
        </p:nvSpPr>
        <p:spPr bwMode="auto">
          <a:xfrm>
            <a:off x="1143130" y="3115064"/>
            <a:ext cx="7509510" cy="28360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1400" b="1" spc="-1" dirty="0">
                <a:solidFill>
                  <a:srgbClr val="00B0F0"/>
                </a:solidFill>
                <a:latin typeface="Tahoma"/>
                <a:ea typeface="Tahoma"/>
              </a:rPr>
              <a:t>Один поставщик решений для учета всех видов энергоресурсов в сфере ЖКХ</a:t>
            </a:r>
            <a:endParaRPr lang="ru-RU" sz="1400" spc="-1" dirty="0">
              <a:solidFill>
                <a:srgbClr val="00B0F0"/>
              </a:solidFill>
              <a:latin typeface="Arial"/>
            </a:endParaRPr>
          </a:p>
        </p:txBody>
      </p:sp>
      <p:sp>
        <p:nvSpPr>
          <p:cNvPr id="158" name="CustomShape 7"/>
          <p:cNvSpPr/>
          <p:nvPr/>
        </p:nvSpPr>
        <p:spPr bwMode="auto">
          <a:xfrm>
            <a:off x="1143130" y="3336195"/>
            <a:ext cx="5962410" cy="468269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 algn="just">
              <a:lnSpc>
                <a:spcPct val="100000"/>
              </a:lnSpc>
              <a:defRPr/>
            </a:pPr>
            <a:r>
              <a:rPr lang="ru-RU" sz="1300" spc="-1" dirty="0">
                <a:solidFill>
                  <a:srgbClr val="FFFFFF"/>
                </a:solidFill>
                <a:latin typeface="Tahoma"/>
                <a:ea typeface="Tahoma"/>
              </a:rPr>
              <a:t>Умные приборы учета воды, тепла, электричества, газа, инновационная платформа учета энергоресурсов и мобильное приложение. </a:t>
            </a:r>
            <a:endParaRPr lang="ru-RU" sz="1300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9" name="CustomShape 2"/>
          <p:cNvSpPr/>
          <p:nvPr/>
        </p:nvSpPr>
        <p:spPr bwMode="auto">
          <a:xfrm>
            <a:off x="1143129" y="5391287"/>
            <a:ext cx="6889735" cy="28360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67500" tIns="33750" rIns="67500" bIns="3375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1400" b="1" spc="-1" dirty="0">
                <a:solidFill>
                  <a:srgbClr val="00B0F0"/>
                </a:solidFill>
                <a:latin typeface="Tahoma"/>
                <a:ea typeface="Tahoma"/>
              </a:rPr>
              <a:t>Повышение привлекательности объекта и удобства для жителей</a:t>
            </a:r>
            <a:endParaRPr lang="ru-RU" sz="1400" spc="-1" dirty="0">
              <a:solidFill>
                <a:srgbClr val="00B0F0"/>
              </a:solidFill>
              <a:latin typeface="Arial"/>
            </a:endParaRPr>
          </a:p>
        </p:txBody>
      </p:sp>
      <p:sp>
        <p:nvSpPr>
          <p:cNvPr id="160" name="CustomShape 3"/>
          <p:cNvSpPr/>
          <p:nvPr/>
        </p:nvSpPr>
        <p:spPr bwMode="auto">
          <a:xfrm>
            <a:off x="1143130" y="5640997"/>
            <a:ext cx="5714820" cy="66832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1300" spc="-1" dirty="0">
                <a:solidFill>
                  <a:srgbClr val="FFFFFF"/>
                </a:solidFill>
                <a:latin typeface="Tahoma"/>
                <a:ea typeface="Tahoma"/>
              </a:rPr>
              <a:t>Увеличение статуса объекта за счет внедрения технологий «умного дома». Жители используют удобное, современное решение.</a:t>
            </a:r>
            <a:endParaRPr lang="ru-RU" sz="1300" spc="-1" dirty="0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ru-RU" sz="1300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61" name="Рисунок 160"/>
          <p:cNvPicPr/>
          <p:nvPr/>
        </p:nvPicPr>
        <p:blipFill>
          <a:blip r:embed="rId4"/>
          <a:stretch/>
        </p:blipFill>
        <p:spPr bwMode="auto">
          <a:xfrm>
            <a:off x="544033" y="2176072"/>
            <a:ext cx="592650" cy="575640"/>
          </a:xfrm>
          <a:prstGeom prst="rect">
            <a:avLst/>
          </a:prstGeom>
          <a:ln w="0">
            <a:noFill/>
          </a:ln>
        </p:spPr>
      </p:pic>
      <p:pic>
        <p:nvPicPr>
          <p:cNvPr id="162" name="Рисунок 161"/>
          <p:cNvPicPr/>
          <p:nvPr/>
        </p:nvPicPr>
        <p:blipFill>
          <a:blip r:embed="rId5"/>
          <a:stretch/>
        </p:blipFill>
        <p:spPr bwMode="auto">
          <a:xfrm>
            <a:off x="544539" y="3184184"/>
            <a:ext cx="598320" cy="585090"/>
          </a:xfrm>
          <a:prstGeom prst="rect">
            <a:avLst/>
          </a:prstGeom>
          <a:ln w="0">
            <a:noFill/>
          </a:ln>
        </p:spPr>
      </p:pic>
      <p:pic>
        <p:nvPicPr>
          <p:cNvPr id="163" name="Рисунок 162"/>
          <p:cNvPicPr/>
          <p:nvPr/>
        </p:nvPicPr>
        <p:blipFill>
          <a:blip r:embed="rId6"/>
          <a:stretch/>
        </p:blipFill>
        <p:spPr bwMode="auto">
          <a:xfrm>
            <a:off x="544033" y="5480578"/>
            <a:ext cx="592650" cy="59265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>
  <p:cSld>
    <p:bg>
      <p:bgPr>
        <a:gradFill rotWithShape="0">
          <a:gsLst>
            <a:gs pos="0">
              <a:srgbClr val="0F346A"/>
            </a:gs>
            <a:gs pos="100000">
              <a:srgbClr val="03213C"/>
            </a:gs>
          </a:gsLst>
          <a:lin ang="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1" name="Рисунок 3"/>
          <p:cNvPicPr/>
          <p:nvPr/>
        </p:nvPicPr>
        <p:blipFill>
          <a:blip r:embed="rId2"/>
          <a:srcRect t="74794"/>
          <a:stretch/>
        </p:blipFill>
        <p:spPr bwMode="auto">
          <a:xfrm>
            <a:off x="7355613" y="602063"/>
            <a:ext cx="1177200" cy="300780"/>
          </a:xfrm>
          <a:prstGeom prst="rect">
            <a:avLst/>
          </a:prstGeom>
          <a:ln w="0">
            <a:noFill/>
          </a:ln>
        </p:spPr>
      </p:pic>
      <p:sp>
        <p:nvSpPr>
          <p:cNvPr id="182" name="Прямоугольник 4"/>
          <p:cNvSpPr/>
          <p:nvPr/>
        </p:nvSpPr>
        <p:spPr bwMode="auto">
          <a:xfrm>
            <a:off x="532245" y="620688"/>
            <a:ext cx="7616160" cy="9455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2100" b="1" spc="-1" dirty="0">
                <a:solidFill>
                  <a:srgbClr val="FFFFFF"/>
                </a:solidFill>
                <a:latin typeface="Arial Black"/>
                <a:ea typeface="DejaVu Sans"/>
              </a:rPr>
              <a:t>Интеграция в АСКУЭ общедомовых и промышленных водосчетчиков ДУ 25-200</a:t>
            </a:r>
            <a:endParaRPr lang="ru-RU" sz="2100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3" name="Скругленный прямоугольник 61"/>
          <p:cNvSpPr/>
          <p:nvPr/>
        </p:nvSpPr>
        <p:spPr bwMode="auto">
          <a:xfrm>
            <a:off x="539555" y="1556792"/>
            <a:ext cx="7993257" cy="1584176"/>
          </a:xfrm>
          <a:prstGeom prst="roundRect">
            <a:avLst>
              <a:gd name="adj" fmla="val 16667"/>
            </a:avLst>
          </a:prstGeom>
          <a:solidFill>
            <a:srgbClr val="37BAEC"/>
          </a:solidFill>
          <a:ln>
            <a:noFill/>
          </a:ln>
          <a:effectLst>
            <a:outerShdw blurRad="393840" algn="ctr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>
              <a:defRPr/>
            </a:pPr>
            <a:endParaRPr lang="ru-RU" sz="135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Прямоугольник 60"/>
          <p:cNvSpPr/>
          <p:nvPr/>
        </p:nvSpPr>
        <p:spPr bwMode="auto">
          <a:xfrm>
            <a:off x="2195736" y="1712480"/>
            <a:ext cx="6120680" cy="13564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ru-RU" sz="1350" b="1" spc="-1" dirty="0">
                <a:solidFill>
                  <a:srgbClr val="FFFFFF"/>
                </a:solidFill>
                <a:latin typeface="Arial"/>
                <a:ea typeface="DejaVu Sans"/>
              </a:rPr>
              <a:t>Модуль импульсов и данных МИД И</a:t>
            </a:r>
            <a:endParaRPr lang="ru-RU" sz="1350" dirty="0">
              <a:solidFill>
                <a:srgbClr val="FFFFFF"/>
              </a:solidFill>
              <a:latin typeface="Arial"/>
            </a:endParaRPr>
          </a:p>
          <a:p>
            <a:pPr marL="167475" indent="-167475">
              <a:buFont typeface="Arial"/>
              <a:buChar char="•"/>
              <a:defRPr/>
            </a:pPr>
            <a:r>
              <a:rPr lang="ru-RU" sz="1100" dirty="0">
                <a:solidFill>
                  <a:srgbClr val="FFFFFF"/>
                </a:solidFill>
                <a:latin typeface="Arial"/>
                <a:ea typeface="DejaVu Sans"/>
                <a:cs typeface="Arial"/>
              </a:rPr>
              <a:t>Предназначен для подключения счетчиков воды с импульсным выходом (по схеме «открытый коллектор») в АСКУЭ.</a:t>
            </a:r>
            <a:endParaRPr sz="1100" dirty="0">
              <a:solidFill>
                <a:srgbClr val="FFFFFF"/>
              </a:solidFill>
              <a:latin typeface="Arial"/>
            </a:endParaRPr>
          </a:p>
          <a:p>
            <a:pPr marL="167475" indent="-167475">
              <a:buFont typeface="Arial"/>
              <a:buChar char="•"/>
              <a:defRPr/>
            </a:pPr>
            <a:r>
              <a:rPr lang="ru-RU" sz="1100" dirty="0">
                <a:solidFill>
                  <a:srgbClr val="FFFFFF"/>
                </a:solidFill>
                <a:latin typeface="Arial"/>
                <a:ea typeface="Open Sans Light"/>
                <a:cs typeface="Arial"/>
              </a:rPr>
              <a:t>В составе модуля отсутствуют магниточувствительные элементы.</a:t>
            </a:r>
            <a:endParaRPr lang="ru-RU" sz="1100" dirty="0">
              <a:solidFill>
                <a:srgbClr val="FFFFFF"/>
              </a:solidFill>
              <a:latin typeface="Arial"/>
              <a:ea typeface="Open Sans Light"/>
            </a:endParaRPr>
          </a:p>
          <a:p>
            <a:pPr marL="167475" indent="-167475">
              <a:buFont typeface="Arial"/>
              <a:buChar char="•"/>
              <a:defRPr/>
            </a:pPr>
            <a:r>
              <a:rPr lang="ru-RU" sz="1100" dirty="0">
                <a:solidFill>
                  <a:srgbClr val="FFFFFF"/>
                </a:solidFill>
                <a:latin typeface="Arial"/>
                <a:ea typeface="Open Sans Light"/>
              </a:rPr>
              <a:t>Полное отсутствие дребезга контактов, свойственных герконовым датчикам, гарантирует безошибочную передачу показаний;</a:t>
            </a:r>
            <a:endParaRPr lang="ru-RU" sz="1100" dirty="0">
              <a:solidFill>
                <a:srgbClr val="FFFFFF"/>
              </a:solidFill>
              <a:latin typeface="Arial"/>
            </a:endParaRPr>
          </a:p>
          <a:p>
            <a:pPr marL="167475" indent="-167475">
              <a:buFont typeface="Arial"/>
              <a:buChar char="•"/>
              <a:defRPr/>
            </a:pPr>
            <a:r>
              <a:rPr lang="ru-RU" sz="1100" spc="-1" dirty="0">
                <a:solidFill>
                  <a:srgbClr val="FFFFFF"/>
                </a:solidFill>
                <a:latin typeface="Arial"/>
                <a:ea typeface="Open Sans Light"/>
              </a:rPr>
              <a:t>Герметичный корпус (степень защиты IP68);</a:t>
            </a:r>
            <a:endParaRPr lang="ru-RU" sz="1100" spc="-1" dirty="0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ru-RU" sz="1350" spc="-1" dirty="0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ru-RU" sz="1350" spc="-1" dirty="0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ru-RU" sz="1350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5" name="Скругленный прямоугольник 61"/>
          <p:cNvSpPr/>
          <p:nvPr/>
        </p:nvSpPr>
        <p:spPr bwMode="auto">
          <a:xfrm>
            <a:off x="539555" y="3356992"/>
            <a:ext cx="7993257" cy="1656184"/>
          </a:xfrm>
          <a:prstGeom prst="roundRect">
            <a:avLst>
              <a:gd name="adj" fmla="val 16667"/>
            </a:avLst>
          </a:prstGeom>
          <a:solidFill>
            <a:srgbClr val="37BAEC"/>
          </a:solidFill>
          <a:ln>
            <a:noFill/>
          </a:ln>
          <a:effectLst>
            <a:outerShdw blurRad="393840" algn="ctr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>
              <a:defRPr/>
            </a:pPr>
            <a:endParaRPr lang="ru-RU" sz="135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Прямоугольник 60"/>
          <p:cNvSpPr/>
          <p:nvPr/>
        </p:nvSpPr>
        <p:spPr bwMode="auto">
          <a:xfrm>
            <a:off x="2195736" y="3429000"/>
            <a:ext cx="6048672" cy="1741712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ru-RU" sz="1350" b="1" spc="-1" dirty="0">
                <a:solidFill>
                  <a:srgbClr val="FFFFFF"/>
                </a:solidFill>
                <a:latin typeface="Arial"/>
                <a:ea typeface="Times New Roman"/>
              </a:rPr>
              <a:t>Модуль МИД Р (NB-IoT ВА) </a:t>
            </a:r>
            <a:endParaRPr lang="ru-RU" sz="938" spc="-1" dirty="0">
              <a:solidFill>
                <a:srgbClr val="FFFFFF"/>
              </a:solidFill>
              <a:latin typeface="Arial"/>
            </a:endParaRPr>
          </a:p>
          <a:p>
            <a:pPr marL="167475" indent="-167475">
              <a:buFont typeface="Arial"/>
              <a:buChar char="•"/>
              <a:defRPr/>
            </a:pPr>
            <a:r>
              <a:rPr lang="ru-RU" sz="1100" spc="-1" dirty="0">
                <a:solidFill>
                  <a:srgbClr val="FFFFFF"/>
                </a:solidFill>
                <a:latin typeface="Arial"/>
                <a:ea typeface="Times New Roman"/>
              </a:rPr>
              <a:t>Это устройство, оснащенное радиоинтерфейсом и не требует внешнего питания, предназначенное для подсчета количества воды, прошедшей через счетчик, а также его хранения и передачи конечному пользователю по радиоканалу.</a:t>
            </a:r>
            <a:endParaRPr lang="ru-RU" sz="1100" spc="-1" dirty="0">
              <a:solidFill>
                <a:srgbClr val="FFFFFF"/>
              </a:solidFill>
              <a:latin typeface="Arial"/>
            </a:endParaRPr>
          </a:p>
          <a:p>
            <a:pPr marL="167475" indent="-167475">
              <a:buFont typeface="Arial"/>
              <a:buChar char="•"/>
              <a:defRPr/>
            </a:pPr>
            <a:r>
              <a:rPr lang="ru-RU" sz="1100" spc="-1" dirty="0">
                <a:solidFill>
                  <a:srgbClr val="FFFFFF"/>
                </a:solidFill>
                <a:latin typeface="Arial"/>
                <a:ea typeface="Times New Roman"/>
              </a:rPr>
              <a:t>Состоит из двух модулей: измерительный модуль, который размещается непосредственно на счетчике и передающий модуль, который устанавливается на месте с наилучшим радиосигналом. Измерительный модуль соединен с передающим   с помощью </a:t>
            </a:r>
            <a:r>
              <a:rPr lang="ru-RU" sz="1100" dirty="0">
                <a:solidFill>
                  <a:srgbClr val="FFFFFF"/>
                </a:solidFill>
                <a:latin typeface="Arial"/>
                <a:ea typeface="Times New Roman"/>
              </a:rPr>
              <a:t>цифрового кабеля.</a:t>
            </a:r>
            <a:endParaRPr sz="1100" dirty="0"/>
          </a:p>
        </p:txBody>
      </p:sp>
      <p:pic>
        <p:nvPicPr>
          <p:cNvPr id="187" name="Рисунок 186"/>
          <p:cNvPicPr/>
          <p:nvPr/>
        </p:nvPicPr>
        <p:blipFill>
          <a:blip r:embed="rId3"/>
          <a:stretch/>
        </p:blipFill>
        <p:spPr bwMode="auto">
          <a:xfrm>
            <a:off x="539556" y="1722760"/>
            <a:ext cx="1728540" cy="1168560"/>
          </a:xfrm>
          <a:prstGeom prst="rect">
            <a:avLst/>
          </a:prstGeom>
          <a:ln w="0">
            <a:noFill/>
          </a:ln>
        </p:spPr>
      </p:pic>
      <p:pic>
        <p:nvPicPr>
          <p:cNvPr id="188" name="Рисунок 187"/>
          <p:cNvPicPr/>
          <p:nvPr/>
        </p:nvPicPr>
        <p:blipFill>
          <a:blip r:embed="rId4"/>
          <a:stretch/>
        </p:blipFill>
        <p:spPr bwMode="auto">
          <a:xfrm>
            <a:off x="350730" y="5229200"/>
            <a:ext cx="1713150" cy="1137780"/>
          </a:xfrm>
          <a:prstGeom prst="rect">
            <a:avLst/>
          </a:prstGeom>
          <a:ln w="0">
            <a:noFill/>
          </a:ln>
        </p:spPr>
      </p:pic>
      <p:pic>
        <p:nvPicPr>
          <p:cNvPr id="189" name="Рисунок 188"/>
          <p:cNvPicPr/>
          <p:nvPr/>
        </p:nvPicPr>
        <p:blipFill>
          <a:blip r:embed="rId5"/>
          <a:stretch/>
        </p:blipFill>
        <p:spPr bwMode="auto">
          <a:xfrm>
            <a:off x="6886520" y="5229200"/>
            <a:ext cx="1713150" cy="1137780"/>
          </a:xfrm>
          <a:prstGeom prst="rect">
            <a:avLst/>
          </a:prstGeom>
          <a:ln w="0">
            <a:noFill/>
          </a:ln>
        </p:spPr>
      </p:pic>
      <p:pic>
        <p:nvPicPr>
          <p:cNvPr id="190" name="Рисунок 189"/>
          <p:cNvPicPr/>
          <p:nvPr/>
        </p:nvPicPr>
        <p:blipFill>
          <a:blip r:embed="rId6"/>
          <a:stretch/>
        </p:blipFill>
        <p:spPr bwMode="auto">
          <a:xfrm>
            <a:off x="1574370" y="5265650"/>
            <a:ext cx="1658340" cy="1101330"/>
          </a:xfrm>
          <a:prstGeom prst="rect">
            <a:avLst/>
          </a:prstGeom>
          <a:ln w="0">
            <a:noFill/>
          </a:ln>
        </p:spPr>
      </p:pic>
      <p:pic>
        <p:nvPicPr>
          <p:cNvPr id="191" name="Рисунок 190"/>
          <p:cNvPicPr/>
          <p:nvPr/>
        </p:nvPicPr>
        <p:blipFill>
          <a:blip r:embed="rId7"/>
          <a:stretch/>
        </p:blipFill>
        <p:spPr bwMode="auto">
          <a:xfrm>
            <a:off x="5624540" y="5250529"/>
            <a:ext cx="1648890" cy="1095120"/>
          </a:xfrm>
          <a:prstGeom prst="rect">
            <a:avLst/>
          </a:prstGeom>
          <a:ln w="0">
            <a:noFill/>
          </a:ln>
        </p:spPr>
      </p:pic>
      <p:pic>
        <p:nvPicPr>
          <p:cNvPr id="192" name="Рисунок 191"/>
          <p:cNvPicPr/>
          <p:nvPr/>
        </p:nvPicPr>
        <p:blipFill>
          <a:blip r:embed="rId8"/>
          <a:stretch/>
        </p:blipFill>
        <p:spPr bwMode="auto">
          <a:xfrm>
            <a:off x="4361480" y="5305070"/>
            <a:ext cx="1539810" cy="1022760"/>
          </a:xfrm>
          <a:prstGeom prst="rect">
            <a:avLst/>
          </a:prstGeom>
          <a:ln w="0">
            <a:noFill/>
          </a:ln>
        </p:spPr>
      </p:pic>
      <p:pic>
        <p:nvPicPr>
          <p:cNvPr id="193" name="Рисунок 192"/>
          <p:cNvPicPr/>
          <p:nvPr/>
        </p:nvPicPr>
        <p:blipFill>
          <a:blip r:embed="rId9"/>
          <a:stretch/>
        </p:blipFill>
        <p:spPr bwMode="auto">
          <a:xfrm>
            <a:off x="2852820" y="5247290"/>
            <a:ext cx="1713150" cy="1137780"/>
          </a:xfrm>
          <a:prstGeom prst="rect">
            <a:avLst/>
          </a:prstGeom>
          <a:ln w="0">
            <a:noFill/>
          </a:ln>
        </p:spPr>
      </p:pic>
      <p:pic>
        <p:nvPicPr>
          <p:cNvPr id="194" name="Рисунок 193"/>
          <p:cNvPicPr/>
          <p:nvPr/>
        </p:nvPicPr>
        <p:blipFill>
          <a:blip r:embed="rId10"/>
          <a:stretch/>
        </p:blipFill>
        <p:spPr bwMode="auto">
          <a:xfrm>
            <a:off x="118356" y="3327026"/>
            <a:ext cx="2239920" cy="16799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>
  <p:cSld>
    <p:bg>
      <p:bgPr>
        <a:gradFill rotWithShape="0">
          <a:gsLst>
            <a:gs pos="0">
              <a:srgbClr val="0F346A"/>
            </a:gs>
            <a:gs pos="100000">
              <a:srgbClr val="03213C"/>
            </a:gs>
          </a:gsLst>
          <a:lin ang="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5" name="Рисунок 3"/>
          <p:cNvPicPr/>
          <p:nvPr/>
        </p:nvPicPr>
        <p:blipFill>
          <a:blip r:embed="rId2"/>
          <a:srcRect t="74794"/>
          <a:stretch/>
        </p:blipFill>
        <p:spPr bwMode="auto">
          <a:xfrm>
            <a:off x="7355613" y="607270"/>
            <a:ext cx="1177200" cy="300780"/>
          </a:xfrm>
          <a:prstGeom prst="rect">
            <a:avLst/>
          </a:prstGeom>
          <a:ln w="0">
            <a:noFill/>
          </a:ln>
        </p:spPr>
      </p:pic>
      <p:sp>
        <p:nvSpPr>
          <p:cNvPr id="196" name="Прямоугольник 4"/>
          <p:cNvSpPr/>
          <p:nvPr/>
        </p:nvSpPr>
        <p:spPr bwMode="auto">
          <a:xfrm>
            <a:off x="507600" y="620688"/>
            <a:ext cx="7616160" cy="9455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2100" b="1" spc="-1" dirty="0">
                <a:solidFill>
                  <a:srgbClr val="FFFFFF"/>
                </a:solidFill>
                <a:latin typeface="Arial Black"/>
                <a:ea typeface="DejaVu Sans"/>
              </a:rPr>
              <a:t>Интеграция в АСКУЭ общедомовых и промышленных водосчетчиков ДУ 15-200</a:t>
            </a:r>
            <a:endParaRPr lang="ru-RU" sz="2100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7" name="Скругленный прямоугольник 61"/>
          <p:cNvSpPr/>
          <p:nvPr/>
        </p:nvSpPr>
        <p:spPr bwMode="auto">
          <a:xfrm>
            <a:off x="539750" y="1628800"/>
            <a:ext cx="4594955" cy="4680520"/>
          </a:xfrm>
          <a:prstGeom prst="roundRect">
            <a:avLst>
              <a:gd name="adj" fmla="val 16667"/>
            </a:avLst>
          </a:prstGeom>
          <a:solidFill>
            <a:srgbClr val="37BAEC"/>
          </a:solidFill>
          <a:ln>
            <a:noFill/>
          </a:ln>
          <a:effectLst>
            <a:outerShdw blurRad="393840" algn="ctr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>
              <a:defRPr/>
            </a:pPr>
            <a:endParaRPr lang="ru-RU" sz="135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Прямоугольник 60"/>
          <p:cNvSpPr/>
          <p:nvPr/>
        </p:nvSpPr>
        <p:spPr bwMode="auto">
          <a:xfrm>
            <a:off x="670209" y="2059478"/>
            <a:ext cx="4333301" cy="4105355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ru-RU" sz="1650" b="1" spc="-1" dirty="0">
                <a:solidFill>
                  <a:srgbClr val="FFFFFF"/>
                </a:solidFill>
                <a:latin typeface="Arial"/>
                <a:ea typeface="Times New Roman"/>
              </a:rPr>
              <a:t>    Модуль МИД Р (NB-IoT ВА)</a:t>
            </a:r>
            <a:endParaRPr lang="ru-RU" sz="1650" spc="-1" dirty="0">
              <a:solidFill>
                <a:srgbClr val="FFFFFF"/>
              </a:solidFill>
              <a:latin typeface="Arial"/>
            </a:endParaRPr>
          </a:p>
          <a:p>
            <a:pPr>
              <a:buClr>
                <a:srgbClr val="FFFFFF"/>
              </a:buClr>
              <a:defRPr/>
            </a:pPr>
            <a:endParaRPr lang="ru-RU" sz="1300" spc="-1" dirty="0">
              <a:solidFill>
                <a:srgbClr val="FFFFFF"/>
              </a:solidFill>
              <a:latin typeface="Arial"/>
              <a:ea typeface="Open Sans Light"/>
            </a:endParaRPr>
          </a:p>
          <a:p>
            <a:pPr marL="159300" indent="-159300">
              <a:buClr>
                <a:srgbClr val="FFFFFF"/>
              </a:buClr>
              <a:buFont typeface="Arial"/>
              <a:buChar char="•"/>
              <a:defRPr/>
            </a:pPr>
            <a:r>
              <a:rPr lang="ru-RU" sz="1300" spc="-1" dirty="0">
                <a:solidFill>
                  <a:srgbClr val="FFFFFF"/>
                </a:solidFill>
                <a:latin typeface="Arial"/>
                <a:ea typeface="Times New Roman"/>
              </a:rPr>
              <a:t>Устройство оснащено радиоинтерфейсом и не требует внешнего питания, предназначено для подсчета количества воды, прошедшей через счетчик, а также его хранения и передачи конечному пользователю по радиоканалу </a:t>
            </a:r>
            <a:r>
              <a:rPr lang="en-GB" sz="1300" spc="-1" dirty="0">
                <a:solidFill>
                  <a:srgbClr val="FFFFFF"/>
                </a:solidFill>
                <a:latin typeface="Arial"/>
                <a:ea typeface="Times New Roman"/>
              </a:rPr>
              <a:t>Nb-Io</a:t>
            </a:r>
            <a:r>
              <a:rPr lang="en-GB" sz="1300" spc="-1" dirty="0">
                <a:solidFill>
                  <a:srgbClr val="FFFFFF"/>
                </a:solidFill>
                <a:latin typeface="Arial"/>
                <a:ea typeface="Open Sans Light"/>
              </a:rPr>
              <a:t>T.</a:t>
            </a:r>
            <a:endParaRPr lang="en-GB" sz="1300" spc="-1" dirty="0">
              <a:solidFill>
                <a:srgbClr val="FFFFFF"/>
              </a:solidFill>
              <a:latin typeface="Arial"/>
            </a:endParaRPr>
          </a:p>
          <a:p>
            <a:pPr marL="159300" indent="-159300">
              <a:buClr>
                <a:srgbClr val="FFFFFF"/>
              </a:buClr>
              <a:buFont typeface="Arial"/>
              <a:buChar char="•"/>
              <a:defRPr/>
            </a:pPr>
            <a:r>
              <a:rPr lang="ru-RU" sz="1300" spc="-1" dirty="0">
                <a:solidFill>
                  <a:srgbClr val="FFFFFF"/>
                </a:solidFill>
                <a:latin typeface="Arial"/>
                <a:ea typeface="Open Sans Light"/>
              </a:rPr>
              <a:t>Услуги связи от МТС оплачены на 6 лет вперед, гарантия на устройство - 6 лет.</a:t>
            </a:r>
            <a:endParaRPr sz="1300" spc="-1" dirty="0">
              <a:solidFill>
                <a:srgbClr val="FFFFFF"/>
              </a:solidFill>
              <a:latin typeface="Arial"/>
            </a:endParaRPr>
          </a:p>
          <a:p>
            <a:pPr marL="159300" indent="-159300">
              <a:buClr>
                <a:srgbClr val="FFFFFF"/>
              </a:buClr>
              <a:buFont typeface="Arial"/>
              <a:buChar char="•"/>
              <a:defRPr/>
            </a:pPr>
            <a:r>
              <a:rPr lang="ru-RU" sz="1300" spc="-1" dirty="0">
                <a:solidFill>
                  <a:srgbClr val="FFFFFF"/>
                </a:solidFill>
                <a:latin typeface="Arial"/>
                <a:ea typeface="Open Sans Light"/>
              </a:rPr>
              <a:t>Межповерочный интервал 6 лет.</a:t>
            </a:r>
            <a:endParaRPr sz="1300" spc="-1" dirty="0">
              <a:solidFill>
                <a:srgbClr val="FFFFFF"/>
              </a:solidFill>
              <a:latin typeface="Arial"/>
            </a:endParaRPr>
          </a:p>
          <a:p>
            <a:pPr marL="159300" indent="-159300">
              <a:buClr>
                <a:srgbClr val="FFFFFF"/>
              </a:buClr>
              <a:buFont typeface="Arial"/>
              <a:buChar char="•"/>
              <a:defRPr/>
            </a:pPr>
            <a:r>
              <a:rPr lang="ru-RU" sz="1300" spc="-1" dirty="0">
                <a:solidFill>
                  <a:srgbClr val="FFFFFF"/>
                </a:solidFill>
                <a:latin typeface="Arial"/>
                <a:ea typeface="Open Sans Light"/>
              </a:rPr>
              <a:t>Подходит для всех счетчиков воды Декаст ДУ 25-150</a:t>
            </a:r>
            <a:endParaRPr sz="1300" dirty="0">
              <a:solidFill>
                <a:srgbClr val="FFFFFF"/>
              </a:solidFill>
              <a:latin typeface="Arial"/>
              <a:ea typeface="Open Sans Light"/>
            </a:endParaRPr>
          </a:p>
          <a:p>
            <a:pPr>
              <a:lnSpc>
                <a:spcPct val="100000"/>
              </a:lnSpc>
              <a:defRPr/>
            </a:pPr>
            <a:r>
              <a:rPr lang="ru-RU" sz="1300" dirty="0">
                <a:solidFill>
                  <a:srgbClr val="FFFFFF"/>
                </a:solidFill>
                <a:latin typeface="Arial"/>
                <a:ea typeface="Open Sans Light"/>
              </a:rPr>
              <a:t>модификации МИД.</a:t>
            </a:r>
            <a:endParaRPr sz="1300" dirty="0">
              <a:solidFill>
                <a:srgbClr val="FFFFFF"/>
              </a:solidFill>
              <a:latin typeface="Arial"/>
            </a:endParaRPr>
          </a:p>
          <a:p>
            <a:pPr marL="159300" indent="-159300">
              <a:buClr>
                <a:srgbClr val="FFFFFF"/>
              </a:buClr>
              <a:buFont typeface="Arial"/>
              <a:buChar char="•"/>
              <a:defRPr/>
            </a:pPr>
            <a:r>
              <a:rPr lang="ru-RU" sz="1300" spc="-1" dirty="0">
                <a:solidFill>
                  <a:srgbClr val="FFFFFF"/>
                </a:solidFill>
                <a:latin typeface="Arial"/>
                <a:ea typeface="Open Sans Light"/>
              </a:rPr>
              <a:t>Пылевлагозащита </a:t>
            </a:r>
            <a:r>
              <a:rPr lang="en-US" sz="1300" spc="-1" dirty="0">
                <a:solidFill>
                  <a:srgbClr val="FFFFFF"/>
                </a:solidFill>
                <a:latin typeface="Arial"/>
                <a:ea typeface="Open Sans Light"/>
              </a:rPr>
              <a:t>IP 68</a:t>
            </a:r>
            <a:r>
              <a:rPr lang="ru-RU" sz="1300" spc="-1" dirty="0">
                <a:solidFill>
                  <a:srgbClr val="FFFFFF"/>
                </a:solidFill>
                <a:latin typeface="Arial"/>
                <a:ea typeface="Open Sans Light"/>
              </a:rPr>
              <a:t> (Можно устанавливать в затапливаемых колодцах и подвалах с повышенной влажностью).</a:t>
            </a:r>
            <a:endParaRPr sz="1300" spc="-1" dirty="0">
              <a:solidFill>
                <a:srgbClr val="FFFFFF"/>
              </a:solidFill>
              <a:latin typeface="Arial"/>
            </a:endParaRPr>
          </a:p>
          <a:p>
            <a:pPr marL="159300" indent="-159300">
              <a:buClr>
                <a:srgbClr val="FFFFFF"/>
              </a:buClr>
              <a:buFont typeface="Arial"/>
              <a:buChar char="•"/>
              <a:defRPr/>
            </a:pPr>
            <a:r>
              <a:rPr lang="ru-RU" sz="1300" spc="-1" dirty="0">
                <a:solidFill>
                  <a:srgbClr val="FFFFFF"/>
                </a:solidFill>
                <a:latin typeface="Arial"/>
                <a:ea typeface="Open Sans Light"/>
              </a:rPr>
              <a:t>Бесплатный доступ к программному комплексу Декаст.Облако Полноценное мобильное приложение для </a:t>
            </a:r>
            <a:r>
              <a:rPr lang="en-US" sz="1300" spc="-1" dirty="0">
                <a:solidFill>
                  <a:srgbClr val="FFFFFF"/>
                </a:solidFill>
                <a:latin typeface="Arial"/>
                <a:ea typeface="Open Sans Light"/>
              </a:rPr>
              <a:t>iOS </a:t>
            </a:r>
            <a:r>
              <a:rPr lang="ru-RU" sz="1300" spc="-1" dirty="0">
                <a:solidFill>
                  <a:srgbClr val="FFFFFF"/>
                </a:solidFill>
                <a:latin typeface="Arial"/>
                <a:ea typeface="Open Sans Light"/>
              </a:rPr>
              <a:t>и </a:t>
            </a:r>
            <a:r>
              <a:rPr lang="en-US" sz="1300" spc="-1" dirty="0">
                <a:solidFill>
                  <a:srgbClr val="FFFFFF"/>
                </a:solidFill>
                <a:latin typeface="Arial"/>
                <a:ea typeface="Open Sans Light"/>
              </a:rPr>
              <a:t>Android</a:t>
            </a:r>
            <a:r>
              <a:rPr lang="ru-RU" sz="1300" dirty="0">
                <a:solidFill>
                  <a:srgbClr val="FFFFFF"/>
                </a:solidFill>
                <a:latin typeface="Arial"/>
                <a:ea typeface="Open Sans Light"/>
              </a:rPr>
              <a:t>.</a:t>
            </a:r>
            <a:endParaRPr sz="1300" spc="-1" dirty="0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ru-RU" sz="1650" spc="-1" dirty="0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ru-RU" sz="1650" spc="-1" dirty="0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ru-RU" sz="1650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00" name="Рисунок 199"/>
          <p:cNvPicPr/>
          <p:nvPr/>
        </p:nvPicPr>
        <p:blipFill>
          <a:blip r:embed="rId3"/>
          <a:srcRect t="17989" r="12218" b="11126"/>
          <a:stretch/>
        </p:blipFill>
        <p:spPr bwMode="auto">
          <a:xfrm>
            <a:off x="5377257" y="4365104"/>
            <a:ext cx="3155556" cy="1846910"/>
          </a:xfrm>
          <a:prstGeom prst="rect">
            <a:avLst/>
          </a:prstGeom>
          <a:ln w="0"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004048" y="1484784"/>
            <a:ext cx="3654517" cy="274088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>
  <p:cSld>
    <p:bg>
      <p:bgPr>
        <a:gradFill rotWithShape="0">
          <a:gsLst>
            <a:gs pos="0">
              <a:srgbClr val="0F346A"/>
            </a:gs>
            <a:gs pos="100000">
              <a:srgbClr val="03213C"/>
            </a:gs>
          </a:gsLst>
          <a:lin ang="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1" name="Рисунок 3"/>
          <p:cNvPicPr/>
          <p:nvPr/>
        </p:nvPicPr>
        <p:blipFill>
          <a:blip r:embed="rId3"/>
          <a:srcRect t="74794"/>
          <a:stretch/>
        </p:blipFill>
        <p:spPr bwMode="auto">
          <a:xfrm>
            <a:off x="7345675" y="607270"/>
            <a:ext cx="1177200" cy="300780"/>
          </a:xfrm>
          <a:prstGeom prst="rect">
            <a:avLst/>
          </a:prstGeom>
          <a:ln w="0">
            <a:noFill/>
          </a:ln>
        </p:spPr>
      </p:pic>
      <p:sp>
        <p:nvSpPr>
          <p:cNvPr id="202" name="Прямоугольник 4"/>
          <p:cNvSpPr/>
          <p:nvPr/>
        </p:nvSpPr>
        <p:spPr bwMode="auto">
          <a:xfrm>
            <a:off x="467544" y="620688"/>
            <a:ext cx="6385500" cy="7403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2100" b="1" spc="-1" dirty="0">
                <a:solidFill>
                  <a:srgbClr val="FFFFFF"/>
                </a:solidFill>
                <a:latin typeface="Arial Black"/>
                <a:ea typeface="DejaVu Sans"/>
              </a:rPr>
              <a:t>Схема работы приборов учета с передачей данных по </a:t>
            </a:r>
            <a:r>
              <a:rPr lang="ru-RU" sz="2100" b="1" spc="-1" dirty="0">
                <a:solidFill>
                  <a:srgbClr val="36BAED"/>
                </a:solidFill>
                <a:latin typeface="Arial Black"/>
                <a:ea typeface="DejaVu Sans"/>
              </a:rPr>
              <a:t>технологии Nb-IoT</a:t>
            </a:r>
            <a:endParaRPr lang="ru-RU" sz="2100" spc="-1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203" name="Соединительная линия уступом 17"/>
          <p:cNvCxnSpPr>
            <a:cxnSpLocks/>
          </p:cNvCxnSpPr>
          <p:nvPr/>
        </p:nvCxnSpPr>
        <p:spPr bwMode="auto">
          <a:xfrm>
            <a:off x="629370" y="3169530"/>
            <a:ext cx="2994030" cy="904230"/>
          </a:xfrm>
          <a:prstGeom prst="bentConnector3">
            <a:avLst>
              <a:gd name="adj1" fmla="val 69363"/>
            </a:avLst>
          </a:prstGeom>
          <a:ln w="25400" cap="rnd">
            <a:solidFill>
              <a:srgbClr val="36BAED"/>
            </a:solidFill>
            <a:round/>
            <a:tailEnd type="triangle" w="med" len="med"/>
          </a:ln>
        </p:spPr>
      </p:cxnSp>
      <p:cxnSp>
        <p:nvCxnSpPr>
          <p:cNvPr id="204" name="Соединительная линия уступом 91"/>
          <p:cNvCxnSpPr>
            <a:cxnSpLocks/>
          </p:cNvCxnSpPr>
          <p:nvPr/>
        </p:nvCxnSpPr>
        <p:spPr bwMode="auto">
          <a:xfrm flipV="1">
            <a:off x="629370" y="4070790"/>
            <a:ext cx="2994030" cy="460350"/>
          </a:xfrm>
          <a:prstGeom prst="bentConnector3">
            <a:avLst>
              <a:gd name="adj1" fmla="val 69363"/>
            </a:avLst>
          </a:prstGeom>
          <a:ln w="25400" cap="rnd">
            <a:solidFill>
              <a:srgbClr val="36BAED"/>
            </a:solidFill>
            <a:round/>
            <a:tailEnd type="triangle" w="med" len="med"/>
          </a:ln>
        </p:spPr>
      </p:cxnSp>
      <p:sp>
        <p:nvSpPr>
          <p:cNvPr id="205" name="Скругленный прямоугольник 48"/>
          <p:cNvSpPr/>
          <p:nvPr/>
        </p:nvSpPr>
        <p:spPr bwMode="auto">
          <a:xfrm>
            <a:off x="8010630" y="2208600"/>
            <a:ext cx="701730" cy="70173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endParaRPr lang="ru-RU" sz="1350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6" name="Скругленный прямоугольник 126"/>
          <p:cNvSpPr/>
          <p:nvPr/>
        </p:nvSpPr>
        <p:spPr bwMode="auto">
          <a:xfrm>
            <a:off x="8010630" y="2975130"/>
            <a:ext cx="701730" cy="70173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endParaRPr lang="ru-RU" sz="1350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07" name="Скругленный прямоугольник 127"/>
          <p:cNvSpPr/>
          <p:nvPr/>
        </p:nvSpPr>
        <p:spPr bwMode="auto">
          <a:xfrm>
            <a:off x="8010630" y="3741660"/>
            <a:ext cx="701730" cy="161109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endParaRPr lang="ru-RU" sz="1350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pic>
        <p:nvPicPr>
          <p:cNvPr id="208" name="Рисунок 128"/>
          <p:cNvPicPr/>
          <p:nvPr/>
        </p:nvPicPr>
        <p:blipFill>
          <a:blip r:embed="rId4"/>
          <a:stretch/>
        </p:blipFill>
        <p:spPr bwMode="auto">
          <a:xfrm>
            <a:off x="8075160" y="2277180"/>
            <a:ext cx="565380" cy="565380"/>
          </a:xfrm>
          <a:prstGeom prst="rect">
            <a:avLst/>
          </a:prstGeom>
          <a:ln w="0">
            <a:noFill/>
          </a:ln>
        </p:spPr>
      </p:pic>
      <p:pic>
        <p:nvPicPr>
          <p:cNvPr id="209" name="Рисунок 129"/>
          <p:cNvPicPr/>
          <p:nvPr/>
        </p:nvPicPr>
        <p:blipFill>
          <a:blip r:embed="rId5"/>
          <a:stretch/>
        </p:blipFill>
        <p:spPr bwMode="auto">
          <a:xfrm>
            <a:off x="8137800" y="3126870"/>
            <a:ext cx="455760" cy="467640"/>
          </a:xfrm>
          <a:prstGeom prst="rect">
            <a:avLst/>
          </a:prstGeom>
          <a:ln w="0">
            <a:noFill/>
          </a:ln>
        </p:spPr>
      </p:pic>
      <p:pic>
        <p:nvPicPr>
          <p:cNvPr id="210" name="Рисунок 131"/>
          <p:cNvPicPr/>
          <p:nvPr/>
        </p:nvPicPr>
        <p:blipFill>
          <a:blip r:embed="rId6"/>
          <a:stretch/>
        </p:blipFill>
        <p:spPr bwMode="auto">
          <a:xfrm>
            <a:off x="8082450" y="4760370"/>
            <a:ext cx="551070" cy="492210"/>
          </a:xfrm>
          <a:prstGeom prst="rect">
            <a:avLst/>
          </a:prstGeom>
          <a:ln w="0">
            <a:noFill/>
          </a:ln>
        </p:spPr>
      </p:pic>
      <p:pic>
        <p:nvPicPr>
          <p:cNvPr id="211" name="Рисунок 132"/>
          <p:cNvPicPr/>
          <p:nvPr/>
        </p:nvPicPr>
        <p:blipFill>
          <a:blip r:embed="rId7"/>
          <a:stretch/>
        </p:blipFill>
        <p:spPr bwMode="auto">
          <a:xfrm>
            <a:off x="8135910" y="4270860"/>
            <a:ext cx="443880" cy="443880"/>
          </a:xfrm>
          <a:prstGeom prst="rect">
            <a:avLst/>
          </a:prstGeom>
          <a:ln w="0">
            <a:noFill/>
          </a:ln>
        </p:spPr>
      </p:pic>
      <p:pic>
        <p:nvPicPr>
          <p:cNvPr id="212" name="Рисунок 133"/>
          <p:cNvPicPr/>
          <p:nvPr/>
        </p:nvPicPr>
        <p:blipFill>
          <a:blip r:embed="rId8"/>
          <a:stretch/>
        </p:blipFill>
        <p:spPr bwMode="auto">
          <a:xfrm>
            <a:off x="8122140" y="3812670"/>
            <a:ext cx="471420" cy="471420"/>
          </a:xfrm>
          <a:prstGeom prst="rect">
            <a:avLst/>
          </a:prstGeom>
          <a:ln w="0">
            <a:noFill/>
          </a:ln>
        </p:spPr>
      </p:pic>
      <p:pic>
        <p:nvPicPr>
          <p:cNvPr id="213" name="Рисунок 52"/>
          <p:cNvPicPr/>
          <p:nvPr/>
        </p:nvPicPr>
        <p:blipFill>
          <a:blip r:embed="rId9"/>
          <a:stretch/>
        </p:blipFill>
        <p:spPr bwMode="auto">
          <a:xfrm>
            <a:off x="5114340" y="3451139"/>
            <a:ext cx="1206360" cy="1206360"/>
          </a:xfrm>
          <a:prstGeom prst="rect">
            <a:avLst/>
          </a:prstGeom>
          <a:ln w="0">
            <a:noFill/>
          </a:ln>
        </p:spPr>
      </p:pic>
      <p:sp>
        <p:nvSpPr>
          <p:cNvPr id="214" name="Прямоугольник 4"/>
          <p:cNvSpPr/>
          <p:nvPr/>
        </p:nvSpPr>
        <p:spPr bwMode="auto">
          <a:xfrm>
            <a:off x="5227470" y="3713850"/>
            <a:ext cx="980100" cy="4438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1050" spc="-1">
                <a:solidFill>
                  <a:srgbClr val="FFFFFF"/>
                </a:solidFill>
                <a:latin typeface="Arial"/>
                <a:ea typeface="DejaVu Sans"/>
              </a:rPr>
              <a:t>ДЕКАСТ</a:t>
            </a:r>
            <a:endParaRPr lang="ru-RU" sz="1050" spc="-1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100000"/>
              </a:lnSpc>
              <a:defRPr/>
            </a:pPr>
            <a:r>
              <a:rPr lang="ru-RU" sz="1050" spc="-1">
                <a:solidFill>
                  <a:srgbClr val="FFFFFF"/>
                </a:solidFill>
                <a:latin typeface="Arial"/>
                <a:ea typeface="DejaVu Sans"/>
              </a:rPr>
              <a:t>ОБЛАКО</a:t>
            </a:r>
            <a:endParaRPr lang="ru-RU" sz="1050" spc="-1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215" name="Соединительная линия уступом 183"/>
          <p:cNvCxnSpPr>
            <a:cxnSpLocks/>
          </p:cNvCxnSpPr>
          <p:nvPr/>
        </p:nvCxnSpPr>
        <p:spPr bwMode="auto">
          <a:xfrm>
            <a:off x="6426541" y="4420710"/>
            <a:ext cx="1489319" cy="348840"/>
          </a:xfrm>
          <a:prstGeom prst="bentConnector3">
            <a:avLst>
              <a:gd name="adj1" fmla="val 70734"/>
            </a:avLst>
          </a:prstGeom>
          <a:ln w="25400" cap="rnd">
            <a:solidFill>
              <a:srgbClr val="36BAED"/>
            </a:solidFill>
            <a:round/>
            <a:tailEnd type="triangle" w="med" len="med"/>
          </a:ln>
        </p:spPr>
      </p:cxnSp>
      <p:cxnSp>
        <p:nvCxnSpPr>
          <p:cNvPr id="216" name="Соединительная линия уступом 186"/>
          <p:cNvCxnSpPr>
            <a:cxnSpLocks/>
          </p:cNvCxnSpPr>
          <p:nvPr/>
        </p:nvCxnSpPr>
        <p:spPr bwMode="auto">
          <a:xfrm flipV="1">
            <a:off x="6412500" y="2569050"/>
            <a:ext cx="1503360" cy="1365390"/>
          </a:xfrm>
          <a:prstGeom prst="bentConnector3">
            <a:avLst>
              <a:gd name="adj1" fmla="val 53763"/>
            </a:avLst>
          </a:prstGeom>
          <a:ln w="25400" cap="rnd">
            <a:solidFill>
              <a:srgbClr val="36BAED"/>
            </a:solidFill>
            <a:round/>
            <a:tailEnd type="triangle" w="med" len="med"/>
          </a:ln>
        </p:spPr>
      </p:cxnSp>
      <p:sp>
        <p:nvSpPr>
          <p:cNvPr id="217" name="Прямоугольник 4"/>
          <p:cNvSpPr/>
          <p:nvPr/>
        </p:nvSpPr>
        <p:spPr bwMode="auto">
          <a:xfrm>
            <a:off x="6426810" y="4210110"/>
            <a:ext cx="1001700" cy="1814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900" spc="-1">
                <a:solidFill>
                  <a:srgbClr val="FFFFFF"/>
                </a:solidFill>
                <a:latin typeface="Arial"/>
                <a:ea typeface="DejaVu Sans"/>
              </a:rPr>
              <a:t>ИНТЕГРАЦИИ</a:t>
            </a:r>
            <a:endParaRPr lang="ru-RU" sz="900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8" name="Прямоугольник 4"/>
          <p:cNvSpPr/>
          <p:nvPr/>
        </p:nvSpPr>
        <p:spPr bwMode="auto">
          <a:xfrm>
            <a:off x="6319620" y="3558600"/>
            <a:ext cx="930150" cy="31023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900" spc="-1">
                <a:solidFill>
                  <a:srgbClr val="FFFFFF"/>
                </a:solidFill>
                <a:latin typeface="Arial"/>
                <a:ea typeface="DejaVu Sans"/>
              </a:rPr>
              <a:t>ИМПОРТ-ЭКСПОРТ</a:t>
            </a:r>
            <a:endParaRPr lang="ru-RU" sz="900" spc="-1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219" name="Соединительная линия уступом 68"/>
          <p:cNvCxnSpPr>
            <a:cxnSpLocks/>
          </p:cNvCxnSpPr>
          <p:nvPr/>
        </p:nvCxnSpPr>
        <p:spPr bwMode="auto">
          <a:xfrm flipV="1">
            <a:off x="6421410" y="3349350"/>
            <a:ext cx="1483650" cy="850230"/>
          </a:xfrm>
          <a:prstGeom prst="bentConnector3">
            <a:avLst>
              <a:gd name="adj1" fmla="val 70658"/>
            </a:avLst>
          </a:prstGeom>
          <a:ln w="25400" cap="rnd">
            <a:solidFill>
              <a:srgbClr val="36BAED"/>
            </a:solidFill>
            <a:round/>
            <a:tailEnd type="triangle" w="med" len="med"/>
          </a:ln>
        </p:spPr>
      </p:cxnSp>
      <p:pic>
        <p:nvPicPr>
          <p:cNvPr id="220" name="Рисунок 35"/>
          <p:cNvPicPr/>
          <p:nvPr/>
        </p:nvPicPr>
        <p:blipFill>
          <a:blip r:embed="rId10"/>
          <a:stretch/>
        </p:blipFill>
        <p:spPr bwMode="auto">
          <a:xfrm>
            <a:off x="3053970" y="2395440"/>
            <a:ext cx="1946970" cy="3000510"/>
          </a:xfrm>
          <a:prstGeom prst="rect">
            <a:avLst/>
          </a:prstGeom>
          <a:ln w="0">
            <a:noFill/>
          </a:ln>
        </p:spPr>
      </p:pic>
      <p:sp>
        <p:nvSpPr>
          <p:cNvPr id="221" name="Прямоугольник 4"/>
          <p:cNvSpPr/>
          <p:nvPr/>
        </p:nvSpPr>
        <p:spPr bwMode="auto">
          <a:xfrm>
            <a:off x="3548880" y="2081430"/>
            <a:ext cx="957150" cy="2565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1200" spc="-1">
                <a:solidFill>
                  <a:srgbClr val="FFFFFF"/>
                </a:solidFill>
                <a:latin typeface="Arial"/>
                <a:ea typeface="DejaVu Sans"/>
              </a:rPr>
              <a:t>ВЫШКА МТС</a:t>
            </a:r>
            <a:endParaRPr lang="ru-RU" sz="1200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2" name="Прямоугольник 4"/>
          <p:cNvSpPr/>
          <p:nvPr/>
        </p:nvSpPr>
        <p:spPr bwMode="auto">
          <a:xfrm>
            <a:off x="2594430" y="3755160"/>
            <a:ext cx="1146420" cy="31023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788" spc="-1">
                <a:solidFill>
                  <a:srgbClr val="FFFFFF"/>
                </a:solidFill>
                <a:latin typeface="Arial"/>
                <a:ea typeface="DejaVu Sans"/>
              </a:rPr>
              <a:t>ИНФОРМАЦИЯ ЗАШИФРОВАНА</a:t>
            </a:r>
            <a:endParaRPr lang="ru-RU" sz="788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3" name="Прямоугольник 4"/>
          <p:cNvSpPr/>
          <p:nvPr/>
        </p:nvSpPr>
        <p:spPr bwMode="auto">
          <a:xfrm>
            <a:off x="5193990" y="2081430"/>
            <a:ext cx="1111590" cy="2565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1200" spc="-1">
                <a:solidFill>
                  <a:srgbClr val="FFFFFF"/>
                </a:solidFill>
                <a:latin typeface="Arial"/>
                <a:ea typeface="DejaVu Sans"/>
              </a:rPr>
              <a:t>СЕТЬ МТС</a:t>
            </a:r>
            <a:endParaRPr lang="ru-RU" sz="1200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24" name="Рисунок 27"/>
          <p:cNvPicPr/>
          <p:nvPr/>
        </p:nvPicPr>
        <p:blipFill>
          <a:blip r:embed="rId11"/>
          <a:stretch/>
        </p:blipFill>
        <p:spPr bwMode="auto">
          <a:xfrm>
            <a:off x="5370840" y="2370600"/>
            <a:ext cx="686340" cy="686340"/>
          </a:xfrm>
          <a:prstGeom prst="rect">
            <a:avLst/>
          </a:prstGeom>
          <a:ln w="0">
            <a:noFill/>
          </a:ln>
        </p:spPr>
      </p:pic>
      <p:cxnSp>
        <p:nvCxnSpPr>
          <p:cNvPr id="225" name="Соединительная линия уступом 74"/>
          <p:cNvCxnSpPr>
            <a:cxnSpLocks/>
          </p:cNvCxnSpPr>
          <p:nvPr/>
        </p:nvCxnSpPr>
        <p:spPr bwMode="auto">
          <a:xfrm>
            <a:off x="4986090" y="2713500"/>
            <a:ext cx="288090" cy="270"/>
          </a:xfrm>
          <a:prstGeom prst="straightConnector1">
            <a:avLst/>
          </a:prstGeom>
          <a:ln w="25400" cap="rnd">
            <a:solidFill>
              <a:srgbClr val="36BAED"/>
            </a:solidFill>
            <a:round/>
            <a:tailEnd type="triangle" w="med" len="med"/>
          </a:ln>
        </p:spPr>
      </p:cxnSp>
      <p:cxnSp>
        <p:nvCxnSpPr>
          <p:cNvPr id="226" name="Прямая соединительная линия 37"/>
          <p:cNvCxnSpPr>
            <a:cxnSpLocks/>
          </p:cNvCxnSpPr>
          <p:nvPr/>
        </p:nvCxnSpPr>
        <p:spPr bwMode="auto">
          <a:xfrm>
            <a:off x="4417470" y="4070790"/>
            <a:ext cx="568890" cy="270"/>
          </a:xfrm>
          <a:prstGeom prst="straightConnector1">
            <a:avLst/>
          </a:prstGeom>
          <a:ln w="25400" cap="rnd">
            <a:solidFill>
              <a:srgbClr val="36BAED"/>
            </a:solidFill>
            <a:round/>
          </a:ln>
        </p:spPr>
      </p:cxnSp>
      <p:cxnSp>
        <p:nvCxnSpPr>
          <p:cNvPr id="227" name="Прямая соединительная линия 82"/>
          <p:cNvCxnSpPr>
            <a:cxnSpLocks/>
          </p:cNvCxnSpPr>
          <p:nvPr/>
        </p:nvCxnSpPr>
        <p:spPr bwMode="auto">
          <a:xfrm flipV="1">
            <a:off x="4986090" y="2713500"/>
            <a:ext cx="270" cy="1357560"/>
          </a:xfrm>
          <a:prstGeom prst="straightConnector1">
            <a:avLst/>
          </a:prstGeom>
          <a:ln w="25400" cap="rnd">
            <a:solidFill>
              <a:srgbClr val="36BAED"/>
            </a:solidFill>
            <a:round/>
          </a:ln>
        </p:spPr>
      </p:cxnSp>
      <p:cxnSp>
        <p:nvCxnSpPr>
          <p:cNvPr id="228" name="Соединительная линия уступом 74"/>
          <p:cNvCxnSpPr>
            <a:cxnSpLocks/>
          </p:cNvCxnSpPr>
          <p:nvPr/>
        </p:nvCxnSpPr>
        <p:spPr bwMode="auto">
          <a:xfrm>
            <a:off x="5713740" y="3126600"/>
            <a:ext cx="270" cy="263790"/>
          </a:xfrm>
          <a:prstGeom prst="straightConnector1">
            <a:avLst/>
          </a:prstGeom>
          <a:ln w="25400" cap="rnd">
            <a:solidFill>
              <a:srgbClr val="36BAED"/>
            </a:solidFill>
            <a:round/>
            <a:tailEnd type="triangle" w="med" len="med"/>
          </a:ln>
        </p:spPr>
      </p:cxnSp>
      <p:sp>
        <p:nvSpPr>
          <p:cNvPr id="229" name="Прямоугольник 4"/>
          <p:cNvSpPr/>
          <p:nvPr/>
        </p:nvSpPr>
        <p:spPr bwMode="auto">
          <a:xfrm>
            <a:off x="5643810" y="3159000"/>
            <a:ext cx="930150" cy="31023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900" spc="-1">
                <a:solidFill>
                  <a:srgbClr val="FFFFFF"/>
                </a:solidFill>
                <a:latin typeface="Arial"/>
                <a:ea typeface="DejaVu Sans"/>
              </a:rPr>
              <a:t>ИНТЕРНЕТ</a:t>
            </a:r>
            <a:endParaRPr lang="ru-RU" sz="900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30" name="Рисунок 100"/>
          <p:cNvPicPr/>
          <p:nvPr/>
        </p:nvPicPr>
        <p:blipFill>
          <a:blip r:embed="rId12"/>
          <a:stretch/>
        </p:blipFill>
        <p:spPr bwMode="auto">
          <a:xfrm>
            <a:off x="5370840" y="4814910"/>
            <a:ext cx="817290" cy="817290"/>
          </a:xfrm>
          <a:prstGeom prst="rect">
            <a:avLst/>
          </a:prstGeom>
          <a:ln w="0">
            <a:noFill/>
          </a:ln>
        </p:spPr>
      </p:pic>
      <p:cxnSp>
        <p:nvCxnSpPr>
          <p:cNvPr id="231" name="Прямая со стрелкой 101"/>
          <p:cNvCxnSpPr>
            <a:cxnSpLocks/>
          </p:cNvCxnSpPr>
          <p:nvPr/>
        </p:nvCxnSpPr>
        <p:spPr bwMode="auto">
          <a:xfrm>
            <a:off x="5713740" y="4659930"/>
            <a:ext cx="270" cy="227340"/>
          </a:xfrm>
          <a:prstGeom prst="straightConnector1">
            <a:avLst/>
          </a:prstGeom>
          <a:ln w="25400">
            <a:solidFill>
              <a:srgbClr val="36BAED"/>
            </a:solidFill>
            <a:tailEnd type="triangle" w="med" len="med"/>
          </a:ln>
        </p:spPr>
      </p:cxnSp>
      <p:pic>
        <p:nvPicPr>
          <p:cNvPr id="232" name="Рисунок 231"/>
          <p:cNvPicPr/>
          <p:nvPr/>
        </p:nvPicPr>
        <p:blipFill>
          <a:blip r:embed="rId13"/>
          <a:srcRect t="17989" r="12218" b="11126"/>
          <a:stretch/>
        </p:blipFill>
        <p:spPr bwMode="auto">
          <a:xfrm>
            <a:off x="501930" y="1932210"/>
            <a:ext cx="1801980" cy="1091069"/>
          </a:xfrm>
          <a:prstGeom prst="rect">
            <a:avLst/>
          </a:prstGeom>
          <a:ln w="0">
            <a:noFill/>
          </a:ln>
        </p:spPr>
      </p:pic>
      <p:pic>
        <p:nvPicPr>
          <p:cNvPr id="233" name="Рисунок 11"/>
          <p:cNvPicPr/>
          <p:nvPr/>
        </p:nvPicPr>
        <p:blipFill>
          <a:blip r:embed="rId14"/>
          <a:srcRect l="13386"/>
          <a:stretch/>
        </p:blipFill>
        <p:spPr bwMode="auto">
          <a:xfrm>
            <a:off x="609786" y="4684133"/>
            <a:ext cx="731159" cy="818370"/>
          </a:xfrm>
          <a:prstGeom prst="rect">
            <a:avLst/>
          </a:prstGeom>
          <a:ln w="0"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263083" y="3023279"/>
            <a:ext cx="2306300" cy="173023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>
  <p:cSld>
    <p:bg>
      <p:bgPr>
        <a:gradFill rotWithShape="0">
          <a:gsLst>
            <a:gs pos="0">
              <a:srgbClr val="0F346A"/>
            </a:gs>
            <a:gs pos="100000">
              <a:srgbClr val="03213C"/>
            </a:gs>
          </a:gsLst>
          <a:lin ang="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35" name="Рисунок 3"/>
          <p:cNvPicPr/>
          <p:nvPr/>
        </p:nvPicPr>
        <p:blipFill>
          <a:blip r:embed="rId2"/>
          <a:srcRect t="74794"/>
          <a:stretch/>
        </p:blipFill>
        <p:spPr bwMode="auto">
          <a:xfrm>
            <a:off x="7355613" y="607270"/>
            <a:ext cx="1177200" cy="300780"/>
          </a:xfrm>
          <a:prstGeom prst="rect">
            <a:avLst/>
          </a:prstGeom>
          <a:ln w="0">
            <a:noFill/>
          </a:ln>
        </p:spPr>
      </p:pic>
      <p:sp>
        <p:nvSpPr>
          <p:cNvPr id="236" name="Прямоугольник 4"/>
          <p:cNvSpPr/>
          <p:nvPr/>
        </p:nvSpPr>
        <p:spPr bwMode="auto">
          <a:xfrm>
            <a:off x="535152" y="548680"/>
            <a:ext cx="6543450" cy="13548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2700" b="1" spc="-1" dirty="0">
                <a:solidFill>
                  <a:srgbClr val="37BAEC"/>
                </a:solidFill>
                <a:latin typeface="Arial Black"/>
                <a:ea typeface="DejaVu Sans"/>
              </a:rPr>
              <a:t>Декаст Облако </a:t>
            </a:r>
            <a:r>
              <a:rPr lang="ru-RU" sz="2700" b="1" spc="-1" dirty="0">
                <a:solidFill>
                  <a:srgbClr val="FFFFFF"/>
                </a:solidFill>
                <a:latin typeface="Arial Black"/>
                <a:ea typeface="DejaVu Sans"/>
              </a:rPr>
              <a:t>– программный комплекс, разработанный компанией Декаст</a:t>
            </a:r>
            <a:endParaRPr lang="ru-RU" sz="2700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7" name="Прямоугольник 60"/>
          <p:cNvSpPr/>
          <p:nvPr/>
        </p:nvSpPr>
        <p:spPr bwMode="auto">
          <a:xfrm>
            <a:off x="323528" y="2492896"/>
            <a:ext cx="3736866" cy="3456384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 marL="214380" indent="-214380">
              <a:buClr>
                <a:srgbClr val="37BAEC"/>
              </a:buClr>
              <a:buFont typeface="Arial"/>
              <a:buChar char="•"/>
              <a:defRPr/>
            </a:pPr>
            <a:r>
              <a:rPr lang="ru-RU" sz="1500" spc="-1" dirty="0">
                <a:solidFill>
                  <a:srgbClr val="FFFFFF"/>
                </a:solidFill>
                <a:latin typeface="Arial"/>
                <a:ea typeface="DejaVu Sans"/>
              </a:rPr>
              <a:t>Представляет собой автоматизированную систему контроля и учета  энергоресурсов и набор сервисов, помогающих взаимодействовать поставщикам и потребителям услуг в ЖКХ</a:t>
            </a:r>
            <a:endParaRPr lang="ru-RU" sz="1500" spc="-1" dirty="0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ru-RU" sz="1500" spc="-1" dirty="0">
              <a:solidFill>
                <a:srgbClr val="FFFFFF"/>
              </a:solidFill>
              <a:latin typeface="Arial"/>
            </a:endParaRPr>
          </a:p>
          <a:p>
            <a:pPr marL="214380" indent="-214380">
              <a:buClr>
                <a:srgbClr val="37BAEC"/>
              </a:buClr>
              <a:buFont typeface="Arial"/>
              <a:buChar char="•"/>
              <a:defRPr/>
            </a:pPr>
            <a:r>
              <a:rPr lang="ru-RU" sz="1500" spc="-1" dirty="0">
                <a:solidFill>
                  <a:srgbClr val="FFFFFF"/>
                </a:solidFill>
                <a:latin typeface="Arial"/>
                <a:ea typeface="DejaVu Sans"/>
              </a:rPr>
              <a:t>Имеет облачное исполнение</a:t>
            </a:r>
            <a:endParaRPr lang="ru-RU" sz="1500" spc="-1" dirty="0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ru-RU" sz="1500" spc="-1" dirty="0">
              <a:solidFill>
                <a:srgbClr val="FFFFFF"/>
              </a:solidFill>
              <a:latin typeface="Arial"/>
            </a:endParaRPr>
          </a:p>
          <a:p>
            <a:pPr marL="214380" indent="-214380">
              <a:buClr>
                <a:srgbClr val="37BAEC"/>
              </a:buClr>
              <a:buFont typeface="Arial"/>
              <a:buChar char="•"/>
              <a:defRPr/>
            </a:pPr>
            <a:r>
              <a:rPr lang="ru-RU" sz="1500" spc="-1" dirty="0">
                <a:solidFill>
                  <a:srgbClr val="FFFFFF"/>
                </a:solidFill>
                <a:latin typeface="Arial"/>
                <a:ea typeface="DejaVu Sans"/>
              </a:rPr>
              <a:t>Поставляется в комплекте с умными приборами учета Декаст</a:t>
            </a:r>
            <a:endParaRPr lang="ru-RU" sz="1500" spc="-1" dirty="0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ru-RU" sz="1500" spc="-1" dirty="0">
              <a:solidFill>
                <a:srgbClr val="FFFFFF"/>
              </a:solidFill>
              <a:latin typeface="Arial"/>
            </a:endParaRPr>
          </a:p>
          <a:p>
            <a:pPr marL="214380" indent="-214380">
              <a:buClr>
                <a:srgbClr val="37BAEC"/>
              </a:buClr>
              <a:buFont typeface="Arial"/>
              <a:buChar char="•"/>
              <a:defRPr/>
            </a:pPr>
            <a:r>
              <a:rPr lang="ru-RU" sz="1500" spc="-1" dirty="0">
                <a:solidFill>
                  <a:srgbClr val="FFFFFF"/>
                </a:solidFill>
                <a:latin typeface="Arial"/>
                <a:ea typeface="DejaVu Sans"/>
              </a:rPr>
              <a:t>Имеет полноценное мобильное приложение на Android и iOS</a:t>
            </a:r>
            <a:endParaRPr lang="ru-RU" sz="1500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8" name="Овал 5"/>
          <p:cNvSpPr/>
          <p:nvPr/>
        </p:nvSpPr>
        <p:spPr bwMode="auto">
          <a:xfrm>
            <a:off x="4410360" y="1916832"/>
            <a:ext cx="4733640" cy="4689900"/>
          </a:xfrm>
          <a:prstGeom prst="ellipse">
            <a:avLst/>
          </a:prstGeom>
          <a:gradFill rotWithShape="0">
            <a:gsLst>
              <a:gs pos="0">
                <a:srgbClr val="37BAEC">
                  <a:alpha val="0"/>
                </a:srgbClr>
              </a:gs>
              <a:gs pos="100000">
                <a:srgbClr val="37BAEC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>
              <a:defRPr/>
            </a:pPr>
            <a:endParaRPr lang="ru-RU" sz="1350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9" name="Рисунок 2"/>
          <p:cNvPicPr/>
          <p:nvPr/>
        </p:nvPicPr>
        <p:blipFill>
          <a:blip r:embed="rId3"/>
          <a:stretch/>
        </p:blipFill>
        <p:spPr bwMode="auto">
          <a:xfrm>
            <a:off x="4664160" y="3176112"/>
            <a:ext cx="4116420" cy="2359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_rels/theme3.xml.rels><?xml version="1.0" encoding="UTF-8" standalone="yes"?><Relationships xmlns="http://schemas.openxmlformats.org/package/2006/relationships"></Relationships>
</file>

<file path=ppt/theme/_rels/theme4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ppt/theme/theme3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ppt/theme/theme4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</TotalTime>
  <Pages>0</Pages>
  <Words>1049</Words>
  <Characters>0</Characters>
  <CharactersWithSpaces>0</CharactersWithSpaces>
  <Application>Р7-Офис/7.4.0.351</Application>
  <DocSecurity>0</DocSecurity>
  <PresentationFormat>Экран (4:3)</PresentationFormat>
  <Lines>0</Lines>
  <Paragraphs>134</Paragraphs>
  <Slides>13</Slides>
  <Notes>2</Notes>
  <HiddenSlides>0</HiddenSlides>
  <MMClips>0</MMClips>
  <ScaleCrop>0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Theme 1</vt:lpstr>
      <vt:lpstr>Theme 2</vt:lpstr>
      <vt:lpstr>Theme 3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Leus Roman</dc:creator>
  <cp:keywords/>
  <dc:description/>
  <dc:identifier/>
  <dc:language>ru-RU</dc:language>
  <cp:lastModifiedBy>Елизавета Шестернева</cp:lastModifiedBy>
  <cp:revision>121</cp:revision>
  <dcterms:created xsi:type="dcterms:W3CDTF">2023-04-11T12:16:30Z</dcterms:created>
  <dcterms:modified xsi:type="dcterms:W3CDTF">2024-01-26T10:36:53Z</dcterms:modified>
  <cp:category/>
  <cp:contentStatus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2</vt:i4>
  </property>
  <property fmtid="{D5CDD505-2E9C-101B-9397-08002B2CF9AE}" pid="3" name="Notes">
    <vt:i4>12</vt:i4>
  </property>
  <property fmtid="{D5CDD505-2E9C-101B-9397-08002B2CF9AE}" pid="4" name="PresentationFormat">
    <vt:lpwstr>Широкоэкранный</vt:lpwstr>
  </property>
  <property fmtid="{D5CDD505-2E9C-101B-9397-08002B2CF9AE}" pid="5" name="Slides">
    <vt:i4>12</vt:i4>
  </property>
</Properties>
</file>